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68" r:id="rId2"/>
    <p:sldId id="269" r:id="rId3"/>
    <p:sldId id="270" r:id="rId4"/>
    <p:sldId id="292" r:id="rId5"/>
    <p:sldId id="295" r:id="rId6"/>
    <p:sldId id="260" r:id="rId7"/>
    <p:sldId id="296" r:id="rId8"/>
    <p:sldId id="297" r:id="rId9"/>
    <p:sldId id="298" r:id="rId10"/>
    <p:sldId id="294" r:id="rId11"/>
    <p:sldId id="262" r:id="rId12"/>
    <p:sldId id="299" r:id="rId13"/>
    <p:sldId id="300" r:id="rId14"/>
    <p:sldId id="301" r:id="rId15"/>
    <p:sldId id="282" r:id="rId16"/>
  </p:sldIdLst>
  <p:sldSz cx="121920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658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5" name="Footer Placeholder 4"/>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9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5" name="Footer Placeholder 4"/>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957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5" name="Footer Placeholder 4"/>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129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52647F38-B617-4D2F-AE0A-013F0C4D2C57}" type="datetimeFigureOut">
              <a:rPr lang="en-US" smtClean="0"/>
              <a:t>12/14/2022</a:t>
            </a:fld>
            <a:endParaRPr lang="en-US" dirty="0"/>
          </a:p>
        </p:txBody>
      </p:sp>
      <p:sp>
        <p:nvSpPr>
          <p:cNvPr id="5" name="Footer Placeholder 4"/>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97799C9-84D9-46D2-A11E-BCF8A720529D}" type="slidenum">
              <a:rPr lang="en-US" smtClean="0"/>
              <a:t>‹#›</a:t>
            </a:fld>
            <a:endParaRPr lang="en-US" dirty="0"/>
          </a:p>
        </p:txBody>
      </p:sp>
    </p:spTree>
    <p:extLst>
      <p:ext uri="{BB962C8B-B14F-4D97-AF65-F5344CB8AC3E}">
        <p14:creationId xmlns:p14="http://schemas.microsoft.com/office/powerpoint/2010/main" val="396215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5" name="Footer Placeholder 4"/>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102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05BFA754-D5C3-4E66-96A6-867B257F58DC}" type="datetimeFigureOut">
              <a:rPr lang="en-US" smtClean="0"/>
              <a:t>12/14/2022</a:t>
            </a:fld>
            <a:endParaRPr lang="en-US" dirty="0"/>
          </a:p>
        </p:txBody>
      </p:sp>
      <p:sp>
        <p:nvSpPr>
          <p:cNvPr id="6" name="Footer Placeholder 5"/>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D84065D-F351-4B03-BD91-D8A6B8D4B362}" type="slidenum">
              <a:rPr lang="en-US" smtClean="0"/>
              <a:t>‹#›</a:t>
            </a:fld>
            <a:endParaRPr lang="en-US" dirty="0"/>
          </a:p>
        </p:txBody>
      </p:sp>
    </p:spTree>
    <p:extLst>
      <p:ext uri="{BB962C8B-B14F-4D97-AF65-F5344CB8AC3E}">
        <p14:creationId xmlns:p14="http://schemas.microsoft.com/office/powerpoint/2010/main" val="59061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8" name="Footer Placeholder 7"/>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048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4" name="Footer Placeholder 3"/>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78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3" name="Footer Placeholder 2"/>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106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6" name="Footer Placeholder 5"/>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353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a:xfrm>
            <a:off x="609600" y="635635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fld id="{B61BEF0D-F0BB-DE4B-95CE-6DB70DBA9567}" type="datetimeFigureOut">
              <a:rPr lang="en-US" smtClean="0"/>
              <a:pPr/>
              <a:t>12/14/2022</a:t>
            </a:fld>
            <a:endParaRPr lang="en-US" dirty="0"/>
          </a:p>
        </p:txBody>
      </p:sp>
      <p:sp>
        <p:nvSpPr>
          <p:cNvPr id="6" name="Footer Placeholder 5"/>
          <p:cNvSpPr>
            <a:spLocks noGrp="1"/>
          </p:cNvSpPr>
          <p:nvPr>
            <p:ph type="ftr" sz="quarter" idx="11"/>
          </p:nvPr>
        </p:nvSpPr>
        <p:spPr>
          <a:xfrm>
            <a:off x="4165600" y="6356351"/>
            <a:ext cx="3860800" cy="366183"/>
          </a:xfrm>
          <a:prstGeom prst="rect">
            <a:avLst/>
          </a:prstGeom>
        </p:spPr>
        <p:txBody>
          <a:bodyPr/>
          <a:lstStyle>
            <a:lvl1pPr fontAlgn="auto">
              <a:spcBef>
                <a:spcPts val="0"/>
              </a:spcBef>
              <a:spcAft>
                <a:spcPts val="0"/>
              </a:spcAft>
              <a:defRPr>
                <a:latin typeface="+mn-lt"/>
                <a:ea typeface="+mn-ea"/>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551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EFPR_Group_PowerPoint_master-01.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 y="0"/>
            <a:ext cx="1218141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09600" y="6356351"/>
            <a:ext cx="2844800" cy="366183"/>
          </a:xfrm>
          <a:prstGeom prst="rect">
            <a:avLst/>
          </a:prstGeom>
        </p:spPr>
        <p:txBody>
          <a:bodyPr vert="horz" wrap="square" lIns="91440" tIns="45720" rIns="91440" bIns="45720" numCol="1" anchor="ctr" anchorCtr="0" compatLnSpc="1">
            <a:prstTxWarp prst="textNoShape">
              <a:avLst/>
            </a:prstTxWarp>
          </a:bodyPr>
          <a:lstStyle>
            <a:lvl1pPr>
              <a:defRPr sz="1600">
                <a:solidFill>
                  <a:srgbClr val="898989"/>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636425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609585" rtl="0" eaLnBrk="1" fontAlgn="base" hangingPunct="1">
        <a:spcBef>
          <a:spcPct val="0"/>
        </a:spcBef>
        <a:spcAft>
          <a:spcPct val="0"/>
        </a:spcAft>
        <a:defRPr sz="4800" kern="1200">
          <a:solidFill>
            <a:srgbClr val="276581"/>
          </a:solidFill>
          <a:latin typeface="+mj-lt"/>
          <a:ea typeface="MS PGothic" panose="020B0600070205080204" pitchFamily="34" charset="-128"/>
          <a:cs typeface="+mj-cs"/>
        </a:defRPr>
      </a:lvl1pPr>
      <a:lvl2pPr algn="l" defTabSz="609585" rtl="0" eaLnBrk="1" fontAlgn="base" hangingPunct="1">
        <a:spcBef>
          <a:spcPct val="0"/>
        </a:spcBef>
        <a:spcAft>
          <a:spcPct val="0"/>
        </a:spcAft>
        <a:defRPr sz="4800">
          <a:solidFill>
            <a:srgbClr val="276581"/>
          </a:solidFill>
          <a:latin typeface="Calibri" panose="020F0502020204030204" pitchFamily="34" charset="0"/>
          <a:ea typeface="MS PGothic" panose="020B0600070205080204" pitchFamily="34" charset="-128"/>
        </a:defRPr>
      </a:lvl2pPr>
      <a:lvl3pPr algn="l" defTabSz="609585" rtl="0" eaLnBrk="1" fontAlgn="base" hangingPunct="1">
        <a:spcBef>
          <a:spcPct val="0"/>
        </a:spcBef>
        <a:spcAft>
          <a:spcPct val="0"/>
        </a:spcAft>
        <a:defRPr sz="4800">
          <a:solidFill>
            <a:srgbClr val="276581"/>
          </a:solidFill>
          <a:latin typeface="Calibri" panose="020F0502020204030204" pitchFamily="34" charset="0"/>
          <a:ea typeface="MS PGothic" panose="020B0600070205080204" pitchFamily="34" charset="-128"/>
        </a:defRPr>
      </a:lvl3pPr>
      <a:lvl4pPr algn="l" defTabSz="609585" rtl="0" eaLnBrk="1" fontAlgn="base" hangingPunct="1">
        <a:spcBef>
          <a:spcPct val="0"/>
        </a:spcBef>
        <a:spcAft>
          <a:spcPct val="0"/>
        </a:spcAft>
        <a:defRPr sz="4800">
          <a:solidFill>
            <a:srgbClr val="276581"/>
          </a:solidFill>
          <a:latin typeface="Calibri" panose="020F0502020204030204" pitchFamily="34" charset="0"/>
          <a:ea typeface="MS PGothic" panose="020B0600070205080204" pitchFamily="34" charset="-128"/>
        </a:defRPr>
      </a:lvl4pPr>
      <a:lvl5pPr algn="l" defTabSz="609585" rtl="0" eaLnBrk="1" fontAlgn="base" hangingPunct="1">
        <a:spcBef>
          <a:spcPct val="0"/>
        </a:spcBef>
        <a:spcAft>
          <a:spcPct val="0"/>
        </a:spcAft>
        <a:defRPr sz="4800">
          <a:solidFill>
            <a:srgbClr val="276581"/>
          </a:solidFill>
          <a:latin typeface="Calibri" panose="020F0502020204030204" pitchFamily="34" charset="0"/>
          <a:ea typeface="MS PGothic" panose="020B0600070205080204" pitchFamily="34" charset="-128"/>
        </a:defRPr>
      </a:lvl5pPr>
      <a:lvl6pPr marL="609585" algn="l" defTabSz="609585" rtl="0" eaLnBrk="1" fontAlgn="base" hangingPunct="1">
        <a:spcBef>
          <a:spcPct val="0"/>
        </a:spcBef>
        <a:spcAft>
          <a:spcPct val="0"/>
        </a:spcAft>
        <a:defRPr sz="4800">
          <a:solidFill>
            <a:srgbClr val="276581"/>
          </a:solidFill>
          <a:latin typeface="Calibri" panose="020F0502020204030204" pitchFamily="34" charset="0"/>
          <a:ea typeface="MS PGothic" panose="020B0600070205080204" pitchFamily="34" charset="-128"/>
        </a:defRPr>
      </a:lvl6pPr>
      <a:lvl7pPr marL="1219170" algn="l" defTabSz="609585" rtl="0" eaLnBrk="1" fontAlgn="base" hangingPunct="1">
        <a:spcBef>
          <a:spcPct val="0"/>
        </a:spcBef>
        <a:spcAft>
          <a:spcPct val="0"/>
        </a:spcAft>
        <a:defRPr sz="4800">
          <a:solidFill>
            <a:srgbClr val="276581"/>
          </a:solidFill>
          <a:latin typeface="Calibri" panose="020F0502020204030204" pitchFamily="34" charset="0"/>
          <a:ea typeface="MS PGothic" panose="020B0600070205080204" pitchFamily="34" charset="-128"/>
        </a:defRPr>
      </a:lvl7pPr>
      <a:lvl8pPr marL="1828754" algn="l" defTabSz="609585" rtl="0" eaLnBrk="1" fontAlgn="base" hangingPunct="1">
        <a:spcBef>
          <a:spcPct val="0"/>
        </a:spcBef>
        <a:spcAft>
          <a:spcPct val="0"/>
        </a:spcAft>
        <a:defRPr sz="4800">
          <a:solidFill>
            <a:srgbClr val="276581"/>
          </a:solidFill>
          <a:latin typeface="Calibri" panose="020F0502020204030204" pitchFamily="34" charset="0"/>
          <a:ea typeface="MS PGothic" panose="020B0600070205080204" pitchFamily="34" charset="-128"/>
        </a:defRPr>
      </a:lvl8pPr>
      <a:lvl9pPr marL="2438339" algn="l" defTabSz="609585" rtl="0" eaLnBrk="1" fontAlgn="base" hangingPunct="1">
        <a:spcBef>
          <a:spcPct val="0"/>
        </a:spcBef>
        <a:spcAft>
          <a:spcPct val="0"/>
        </a:spcAft>
        <a:defRPr sz="4800">
          <a:solidFill>
            <a:srgbClr val="276581"/>
          </a:solidFill>
          <a:latin typeface="Calibri" panose="020F0502020204030204" pitchFamily="34" charset="0"/>
          <a:ea typeface="MS PGothic" panose="020B0600070205080204" pitchFamily="34" charset="-128"/>
        </a:defRPr>
      </a:lvl9pPr>
    </p:titleStyle>
    <p:bodyStyle>
      <a:lvl1pPr marL="457189" indent="-457189" algn="l" defTabSz="609585" rtl="0" eaLnBrk="1" fontAlgn="base" hangingPunct="1">
        <a:spcBef>
          <a:spcPct val="20000"/>
        </a:spcBef>
        <a:spcAft>
          <a:spcPct val="0"/>
        </a:spcAft>
        <a:buClr>
          <a:srgbClr val="276581"/>
        </a:buClr>
        <a:buFont typeface="Arial" panose="020B0604020202020204" pitchFamily="34" charset="0"/>
        <a:buChar char="•"/>
        <a:defRPr sz="3733" kern="1200">
          <a:solidFill>
            <a:srgbClr val="262626"/>
          </a:solidFill>
          <a:latin typeface="+mn-lt"/>
          <a:ea typeface="MS PGothic" panose="020B0600070205080204" pitchFamily="34" charset="-128"/>
          <a:cs typeface="+mn-cs"/>
        </a:defRPr>
      </a:lvl1pPr>
      <a:lvl2pPr marL="990575" indent="-380990" algn="l" defTabSz="609585" rtl="0" eaLnBrk="1" fontAlgn="base" hangingPunct="1">
        <a:spcBef>
          <a:spcPct val="20000"/>
        </a:spcBef>
        <a:spcAft>
          <a:spcPct val="0"/>
        </a:spcAft>
        <a:buFont typeface="Arial" panose="020B0604020202020204" pitchFamily="34" charset="0"/>
        <a:buChar char="–"/>
        <a:defRPr sz="3200" kern="1200">
          <a:solidFill>
            <a:srgbClr val="262626"/>
          </a:solidFill>
          <a:latin typeface="+mn-lt"/>
          <a:ea typeface="MS PGothic" panose="020B0600070205080204" pitchFamily="34" charset="-128"/>
          <a:cs typeface="+mn-cs"/>
        </a:defRPr>
      </a:lvl2pPr>
      <a:lvl3pPr marL="1523962" indent="-304792" algn="l" defTabSz="609585" rtl="0" eaLnBrk="1" fontAlgn="base" hangingPunct="1">
        <a:spcBef>
          <a:spcPct val="20000"/>
        </a:spcBef>
        <a:spcAft>
          <a:spcPct val="0"/>
        </a:spcAft>
        <a:buFont typeface="Arial" panose="020B0604020202020204" pitchFamily="34" charset="0"/>
        <a:buChar char="•"/>
        <a:defRPr sz="2933" kern="1200">
          <a:solidFill>
            <a:srgbClr val="262626"/>
          </a:solidFill>
          <a:latin typeface="+mn-lt"/>
          <a:ea typeface="MS PGothic" panose="020B0600070205080204" pitchFamily="34" charset="-128"/>
          <a:cs typeface="+mn-cs"/>
        </a:defRPr>
      </a:lvl3pPr>
      <a:lvl4pPr marL="2133547" indent="-304792" algn="l" defTabSz="609585" rtl="0" eaLnBrk="1" fontAlgn="base" hangingPunct="1">
        <a:spcBef>
          <a:spcPct val="20000"/>
        </a:spcBef>
        <a:spcAft>
          <a:spcPct val="0"/>
        </a:spcAft>
        <a:buFont typeface="Arial" panose="020B0604020202020204" pitchFamily="34" charset="0"/>
        <a:buChar char="–"/>
        <a:defRPr kern="1200">
          <a:solidFill>
            <a:srgbClr val="262626"/>
          </a:solidFill>
          <a:latin typeface="+mn-lt"/>
          <a:ea typeface="MS PGothic" panose="020B0600070205080204" pitchFamily="34" charset="-128"/>
          <a:cs typeface="+mn-cs"/>
        </a:defRPr>
      </a:lvl4pPr>
      <a:lvl5pPr marL="2743131" indent="-304792" algn="l" defTabSz="609585" rtl="0" eaLnBrk="1" fontAlgn="base" hangingPunct="1">
        <a:spcBef>
          <a:spcPct val="20000"/>
        </a:spcBef>
        <a:spcAft>
          <a:spcPct val="0"/>
        </a:spcAft>
        <a:buFont typeface="Arial" panose="020B0604020202020204" pitchFamily="34" charset="0"/>
        <a:buChar char="»"/>
        <a:defRPr sz="2133" kern="1200">
          <a:solidFill>
            <a:srgbClr val="262626"/>
          </a:solidFill>
          <a:latin typeface="+mn-lt"/>
          <a:ea typeface="MS PGothic" panose="020B0600070205080204" pitchFamily="34"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EFPR_Group_PowerPoint_title-01-01.jpg">
            <a:extLst>
              <a:ext uri="{FF2B5EF4-FFF2-40B4-BE49-F238E27FC236}">
                <a16:creationId xmlns:a16="http://schemas.microsoft.com/office/drawing/2014/main" id="{71DF93AE-FE42-4F98-A990-1B0665D0E1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31" y="0"/>
            <a:ext cx="1218141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1">
            <a:extLst>
              <a:ext uri="{FF2B5EF4-FFF2-40B4-BE49-F238E27FC236}">
                <a16:creationId xmlns:a16="http://schemas.microsoft.com/office/drawing/2014/main" id="{56B6F02C-CA17-4DCE-B4F0-8DD75AEEE9A3}"/>
              </a:ext>
            </a:extLst>
          </p:cNvPr>
          <p:cNvSpPr>
            <a:spLocks noGrp="1"/>
          </p:cNvSpPr>
          <p:nvPr>
            <p:ph type="ctrTitle"/>
          </p:nvPr>
        </p:nvSpPr>
        <p:spPr>
          <a:xfrm>
            <a:off x="504115" y="1333908"/>
            <a:ext cx="10928351" cy="1468967"/>
          </a:xfrm>
        </p:spPr>
        <p:txBody>
          <a:bodyPr/>
          <a:lstStyle/>
          <a:p>
            <a:pPr algn="ctr"/>
            <a:r>
              <a:rPr lang="en-US" altLang="en-US" sz="3600" dirty="0"/>
              <a:t>Village of Cold Spring</a:t>
            </a:r>
          </a:p>
        </p:txBody>
      </p:sp>
      <p:sp>
        <p:nvSpPr>
          <p:cNvPr id="13316" name="Subtitle 2">
            <a:extLst>
              <a:ext uri="{FF2B5EF4-FFF2-40B4-BE49-F238E27FC236}">
                <a16:creationId xmlns:a16="http://schemas.microsoft.com/office/drawing/2014/main" id="{7A512FFA-A038-42A7-8B20-B7C1291E10C8}"/>
              </a:ext>
            </a:extLst>
          </p:cNvPr>
          <p:cNvSpPr>
            <a:spLocks noGrp="1"/>
          </p:cNvSpPr>
          <p:nvPr>
            <p:ph type="subTitle" idx="1"/>
          </p:nvPr>
        </p:nvSpPr>
        <p:spPr>
          <a:xfrm>
            <a:off x="29631" y="2552700"/>
            <a:ext cx="12132739" cy="1752600"/>
          </a:xfrm>
        </p:spPr>
        <p:txBody>
          <a:bodyPr/>
          <a:lstStyle/>
          <a:p>
            <a:r>
              <a:rPr lang="en-US" altLang="en-US" sz="2400" dirty="0">
                <a:solidFill>
                  <a:schemeClr val="tx1"/>
                </a:solidFill>
              </a:rPr>
              <a:t>Audit Presentation </a:t>
            </a:r>
          </a:p>
          <a:p>
            <a:r>
              <a:rPr lang="en-US" altLang="en-US" sz="2400" dirty="0">
                <a:solidFill>
                  <a:schemeClr val="tx1"/>
                </a:solidFill>
              </a:rPr>
              <a:t>Y</a:t>
            </a:r>
            <a:r>
              <a:rPr lang="en-US" sz="2400" dirty="0">
                <a:solidFill>
                  <a:schemeClr val="tx1"/>
                </a:solidFill>
              </a:rPr>
              <a:t>ear ended May 31, 2022</a:t>
            </a:r>
          </a:p>
          <a:p>
            <a:pPr algn="l"/>
            <a:endParaRPr lang="en-US" altLang="en-US" sz="2133" dirty="0">
              <a:solidFill>
                <a:srgbClr val="262626"/>
              </a:solidFill>
            </a:endParaRPr>
          </a:p>
        </p:txBody>
      </p:sp>
      <p:pic>
        <p:nvPicPr>
          <p:cNvPr id="5" name="Picture 4">
            <a:extLst>
              <a:ext uri="{FF2B5EF4-FFF2-40B4-BE49-F238E27FC236}">
                <a16:creationId xmlns:a16="http://schemas.microsoft.com/office/drawing/2014/main" id="{D2C6671B-6752-4E3F-8339-4304C58E1FBA}"/>
              </a:ext>
            </a:extLst>
          </p:cNvPr>
          <p:cNvPicPr>
            <a:picLocks noChangeAspect="1"/>
          </p:cNvPicPr>
          <p:nvPr/>
        </p:nvPicPr>
        <p:blipFill>
          <a:blip r:embed="rId3"/>
          <a:srcRect/>
          <a:stretch/>
        </p:blipFill>
        <p:spPr>
          <a:xfrm>
            <a:off x="723684" y="4928111"/>
            <a:ext cx="1532639" cy="18502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D357D-7A71-4F9C-A56B-20A007B9DB84}"/>
              </a:ext>
            </a:extLst>
          </p:cNvPr>
          <p:cNvSpPr>
            <a:spLocks noGrp="1"/>
          </p:cNvSpPr>
          <p:nvPr>
            <p:ph type="title"/>
          </p:nvPr>
        </p:nvSpPr>
        <p:spPr/>
        <p:txBody>
          <a:bodyPr/>
          <a:lstStyle/>
          <a:p>
            <a:r>
              <a:rPr lang="en-US" dirty="0"/>
              <a:t>Upcoming Accounting Pronouncements</a:t>
            </a:r>
          </a:p>
        </p:txBody>
      </p:sp>
      <p:sp>
        <p:nvSpPr>
          <p:cNvPr id="3" name="Content Placeholder 2">
            <a:extLst>
              <a:ext uri="{FF2B5EF4-FFF2-40B4-BE49-F238E27FC236}">
                <a16:creationId xmlns:a16="http://schemas.microsoft.com/office/drawing/2014/main" id="{8726861A-3EE1-4F37-B1D9-B3F422A51EC3}"/>
              </a:ext>
            </a:extLst>
          </p:cNvPr>
          <p:cNvSpPr>
            <a:spLocks noGrp="1"/>
          </p:cNvSpPr>
          <p:nvPr>
            <p:ph idx="1"/>
          </p:nvPr>
        </p:nvSpPr>
        <p:spPr/>
        <p:txBody>
          <a:bodyPr/>
          <a:lstStyle/>
          <a:p>
            <a:pPr marL="342900" marR="0" lvl="0" indent="-342900" algn="just">
              <a:lnSpc>
                <a:spcPct val="115000"/>
              </a:lnSpc>
              <a:spcBef>
                <a:spcPts val="0"/>
              </a:spcBef>
              <a:spcAft>
                <a:spcPts val="0"/>
              </a:spcAft>
              <a:buClr>
                <a:srgbClr val="266682"/>
              </a:buClr>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GASB has issued Statement No. 91 - Conduit Debt Obligations.  Effective for the fiscal year ending June 30, 2023. </a:t>
            </a:r>
          </a:p>
          <a:p>
            <a:pPr marL="342900" marR="0" lvl="0" indent="-342900" algn="just">
              <a:lnSpc>
                <a:spcPct val="115000"/>
              </a:lnSpc>
              <a:spcBef>
                <a:spcPts val="0"/>
              </a:spcBef>
              <a:spcAft>
                <a:spcPts val="0"/>
              </a:spcAft>
              <a:buClr>
                <a:srgbClr val="266682"/>
              </a:buClr>
              <a:buFont typeface="Symbol" panose="05050102010706020507" pitchFamily="18" charset="2"/>
              <a:buChar char=""/>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just">
              <a:lnSpc>
                <a:spcPct val="115000"/>
              </a:lnSpc>
              <a:spcBef>
                <a:spcPts val="0"/>
              </a:spcBef>
              <a:spcAft>
                <a:spcPts val="0"/>
              </a:spcAft>
              <a:buClr>
                <a:srgbClr val="266682"/>
              </a:buClr>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GASB has issued Statement No. 94 - Public-Private and Public-Public Partnerships and Availability Payment Arrangements. Effective for the fiscal year ending June 30, 2023.</a:t>
            </a:r>
          </a:p>
          <a:p>
            <a:pPr marL="342900" marR="0" lvl="0" indent="-342900" algn="just">
              <a:lnSpc>
                <a:spcPct val="115000"/>
              </a:lnSpc>
              <a:spcBef>
                <a:spcPts val="0"/>
              </a:spcBef>
              <a:spcAft>
                <a:spcPts val="0"/>
              </a:spcAft>
              <a:buClr>
                <a:srgbClr val="266682"/>
              </a:buClr>
              <a:buFont typeface="Symbol" panose="05050102010706020507" pitchFamily="18" charset="2"/>
              <a:buChar char=""/>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just">
              <a:lnSpc>
                <a:spcPct val="115000"/>
              </a:lnSpc>
              <a:spcBef>
                <a:spcPts val="0"/>
              </a:spcBef>
              <a:spcAft>
                <a:spcPts val="0"/>
              </a:spcAft>
              <a:buClr>
                <a:srgbClr val="266682"/>
              </a:buClr>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GASB has issued Statement No. 96 - Subscription-Based Information Technology Arrangements. Effective for the fiscal year ending June 30, 2023.</a:t>
            </a:r>
          </a:p>
          <a:p>
            <a:pPr marL="342900" marR="0" lvl="0" indent="-342900" algn="just">
              <a:lnSpc>
                <a:spcPct val="115000"/>
              </a:lnSpc>
              <a:spcBef>
                <a:spcPts val="0"/>
              </a:spcBef>
              <a:spcAft>
                <a:spcPts val="0"/>
              </a:spcAft>
              <a:buClr>
                <a:srgbClr val="266682"/>
              </a:buClr>
              <a:buFont typeface="Symbol" panose="05050102010706020507" pitchFamily="18" charset="2"/>
              <a:buChar char=""/>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just">
              <a:lnSpc>
                <a:spcPct val="115000"/>
              </a:lnSpc>
              <a:spcBef>
                <a:spcPts val="0"/>
              </a:spcBef>
              <a:spcAft>
                <a:spcPts val="0"/>
              </a:spcAft>
              <a:buClr>
                <a:srgbClr val="266682"/>
              </a:buClr>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GASB has issued Statement No. 99 – Omnibus 2022.  Effective for various periods beginning in the fiscal year ending June 30, 2024</a:t>
            </a:r>
            <a:endParaRPr lang="en-US" sz="1200" dirty="0"/>
          </a:p>
        </p:txBody>
      </p:sp>
      <p:pic>
        <p:nvPicPr>
          <p:cNvPr id="4" name="Picture 3">
            <a:extLst>
              <a:ext uri="{FF2B5EF4-FFF2-40B4-BE49-F238E27FC236}">
                <a16:creationId xmlns:a16="http://schemas.microsoft.com/office/drawing/2014/main" id="{E7AD4BB1-0F2B-4DF6-9A0B-5923B517A26B}"/>
              </a:ext>
            </a:extLst>
          </p:cNvPr>
          <p:cNvPicPr>
            <a:picLocks noChangeAspect="1"/>
          </p:cNvPicPr>
          <p:nvPr/>
        </p:nvPicPr>
        <p:blipFill>
          <a:blip r:embed="rId2"/>
          <a:srcRect/>
          <a:stretch/>
        </p:blipFill>
        <p:spPr>
          <a:xfrm>
            <a:off x="677634" y="5321584"/>
            <a:ext cx="1223461" cy="1476971"/>
          </a:xfrm>
          <a:prstGeom prst="rect">
            <a:avLst/>
          </a:prstGeom>
        </p:spPr>
      </p:pic>
    </p:spTree>
    <p:extLst>
      <p:ext uri="{BB962C8B-B14F-4D97-AF65-F5344CB8AC3E}">
        <p14:creationId xmlns:p14="http://schemas.microsoft.com/office/powerpoint/2010/main" val="1690856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3ED6D-8F29-4955-8613-C957D12505FA}"/>
              </a:ext>
            </a:extLst>
          </p:cNvPr>
          <p:cNvSpPr>
            <a:spLocks noGrp="1"/>
          </p:cNvSpPr>
          <p:nvPr>
            <p:ph type="title"/>
          </p:nvPr>
        </p:nvSpPr>
        <p:spPr/>
        <p:txBody>
          <a:bodyPr/>
          <a:lstStyle/>
          <a:p>
            <a:r>
              <a:rPr lang="en-US" dirty="0"/>
              <a:t>Report to the Board</a:t>
            </a:r>
          </a:p>
        </p:txBody>
      </p:sp>
      <p:sp>
        <p:nvSpPr>
          <p:cNvPr id="3" name="Content Placeholder 2">
            <a:extLst>
              <a:ext uri="{FF2B5EF4-FFF2-40B4-BE49-F238E27FC236}">
                <a16:creationId xmlns:a16="http://schemas.microsoft.com/office/drawing/2014/main" id="{B17E0153-C52F-4113-A27F-EEFA26AEDD03}"/>
              </a:ext>
            </a:extLst>
          </p:cNvPr>
          <p:cNvSpPr>
            <a:spLocks noGrp="1"/>
          </p:cNvSpPr>
          <p:nvPr>
            <p:ph idx="1"/>
          </p:nvPr>
        </p:nvSpPr>
        <p:spPr>
          <a:xfrm>
            <a:off x="609600" y="1418167"/>
            <a:ext cx="10972800" cy="3890048"/>
          </a:xfrm>
        </p:spPr>
        <p:txBody>
          <a:bodyPr>
            <a:normAutofit fontScale="92500" lnSpcReduction="20000"/>
          </a:bodyPr>
          <a:lstStyle/>
          <a:p>
            <a:pPr>
              <a:spcBef>
                <a:spcPts val="1500"/>
              </a:spcBef>
            </a:pPr>
            <a:r>
              <a:rPr lang="en-US" sz="3200" dirty="0"/>
              <a:t>Significant accounting </a:t>
            </a:r>
            <a:r>
              <a:rPr lang="en-US" sz="3200" dirty="0" err="1"/>
              <a:t>polocies</a:t>
            </a:r>
            <a:r>
              <a:rPr lang="en-US" sz="3200" dirty="0"/>
              <a:t> are described in note 1 to the financial statements.</a:t>
            </a:r>
          </a:p>
          <a:p>
            <a:pPr>
              <a:spcBef>
                <a:spcPts val="1500"/>
              </a:spcBef>
            </a:pPr>
            <a:r>
              <a:rPr lang="en-US" sz="3200" dirty="0"/>
              <a:t>Accounting estimates were reasonable and supported.</a:t>
            </a:r>
          </a:p>
          <a:p>
            <a:pPr>
              <a:spcBef>
                <a:spcPts val="1500"/>
              </a:spcBef>
            </a:pPr>
            <a:r>
              <a:rPr lang="en-US" sz="3200" dirty="0"/>
              <a:t>The financial statement disclosures are neutral, consistent and clear.</a:t>
            </a:r>
          </a:p>
          <a:p>
            <a:pPr>
              <a:spcBef>
                <a:spcPts val="1500"/>
              </a:spcBef>
            </a:pPr>
            <a:r>
              <a:rPr lang="en-US" sz="3200" dirty="0"/>
              <a:t>We had no difficulties in performing our audit or disagreements with management over any accounting, reporting or auditing matter.</a:t>
            </a:r>
          </a:p>
          <a:p>
            <a:endParaRPr lang="en-US" sz="2800" dirty="0"/>
          </a:p>
        </p:txBody>
      </p:sp>
      <p:pic>
        <p:nvPicPr>
          <p:cNvPr id="5" name="Picture 4">
            <a:extLst>
              <a:ext uri="{FF2B5EF4-FFF2-40B4-BE49-F238E27FC236}">
                <a16:creationId xmlns:a16="http://schemas.microsoft.com/office/drawing/2014/main" id="{190C2D89-E4B6-470D-AA51-63F708F44294}"/>
              </a:ext>
            </a:extLst>
          </p:cNvPr>
          <p:cNvPicPr>
            <a:picLocks noChangeAspect="1"/>
          </p:cNvPicPr>
          <p:nvPr/>
        </p:nvPicPr>
        <p:blipFill>
          <a:blip r:embed="rId2"/>
          <a:srcRect/>
          <a:stretch/>
        </p:blipFill>
        <p:spPr>
          <a:xfrm>
            <a:off x="670210" y="5385018"/>
            <a:ext cx="1173617" cy="1416799"/>
          </a:xfrm>
          <a:prstGeom prst="rect">
            <a:avLst/>
          </a:prstGeom>
        </p:spPr>
      </p:pic>
    </p:spTree>
    <p:extLst>
      <p:ext uri="{BB962C8B-B14F-4D97-AF65-F5344CB8AC3E}">
        <p14:creationId xmlns:p14="http://schemas.microsoft.com/office/powerpoint/2010/main" val="3596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3ED6D-8F29-4955-8613-C957D12505FA}"/>
              </a:ext>
            </a:extLst>
          </p:cNvPr>
          <p:cNvSpPr>
            <a:spLocks noGrp="1"/>
          </p:cNvSpPr>
          <p:nvPr>
            <p:ph type="title"/>
          </p:nvPr>
        </p:nvSpPr>
        <p:spPr/>
        <p:txBody>
          <a:bodyPr/>
          <a:lstStyle/>
          <a:p>
            <a:r>
              <a:rPr lang="en-US" dirty="0"/>
              <a:t>Report to the Board, Continued</a:t>
            </a:r>
          </a:p>
        </p:txBody>
      </p:sp>
      <p:sp>
        <p:nvSpPr>
          <p:cNvPr id="3" name="Content Placeholder 2">
            <a:extLst>
              <a:ext uri="{FF2B5EF4-FFF2-40B4-BE49-F238E27FC236}">
                <a16:creationId xmlns:a16="http://schemas.microsoft.com/office/drawing/2014/main" id="{B17E0153-C52F-4113-A27F-EEFA26AEDD03}"/>
              </a:ext>
            </a:extLst>
          </p:cNvPr>
          <p:cNvSpPr>
            <a:spLocks noGrp="1"/>
          </p:cNvSpPr>
          <p:nvPr>
            <p:ph idx="1"/>
          </p:nvPr>
        </p:nvSpPr>
        <p:spPr>
          <a:xfrm>
            <a:off x="609600" y="1403653"/>
            <a:ext cx="10972800" cy="4097262"/>
          </a:xfrm>
        </p:spPr>
        <p:txBody>
          <a:bodyPr>
            <a:noAutofit/>
          </a:bodyPr>
          <a:lstStyle/>
          <a:p>
            <a:pPr>
              <a:spcBef>
                <a:spcPts val="1000"/>
              </a:spcBef>
            </a:pPr>
            <a:r>
              <a:rPr lang="en-US" sz="2400" dirty="0"/>
              <a:t>We will obtain a management representation letter.</a:t>
            </a:r>
          </a:p>
          <a:p>
            <a:pPr>
              <a:spcBef>
                <a:spcPts val="1000"/>
              </a:spcBef>
            </a:pPr>
            <a:r>
              <a:rPr lang="en-US" sz="2400" dirty="0"/>
              <a:t>There were no significant changes to the planned audit strategy or significant risks initially identified and previously communicated to those charged with governance as part of our Audit Planning communications.</a:t>
            </a:r>
          </a:p>
          <a:p>
            <a:pPr marL="455613" marR="45720" indent="-455613">
              <a:spcBef>
                <a:spcPts val="1000"/>
              </a:spcBef>
              <a:spcAft>
                <a:spcPts val="0"/>
              </a:spcAft>
            </a:pPr>
            <a:r>
              <a:rPr lang="en-US" sz="2400" dirty="0"/>
              <a:t>There were no matters noted relevant to the audit, including, but not limited to: violations or possible violations of laws or regulations; risk of material misstatements, including fraud risks; or tips or complaints regarding the Village’s financial reporting that we were made aware of as a result of our inquiry of those charged with governance.</a:t>
            </a:r>
          </a:p>
        </p:txBody>
      </p:sp>
      <p:pic>
        <p:nvPicPr>
          <p:cNvPr id="5" name="Picture 4">
            <a:extLst>
              <a:ext uri="{FF2B5EF4-FFF2-40B4-BE49-F238E27FC236}">
                <a16:creationId xmlns:a16="http://schemas.microsoft.com/office/drawing/2014/main" id="{190C2D89-E4B6-470D-AA51-63F708F44294}"/>
              </a:ext>
            </a:extLst>
          </p:cNvPr>
          <p:cNvPicPr>
            <a:picLocks noChangeAspect="1"/>
          </p:cNvPicPr>
          <p:nvPr/>
        </p:nvPicPr>
        <p:blipFill>
          <a:blip r:embed="rId2"/>
          <a:srcRect/>
          <a:stretch/>
        </p:blipFill>
        <p:spPr>
          <a:xfrm>
            <a:off x="670210" y="5385018"/>
            <a:ext cx="1173617" cy="1416799"/>
          </a:xfrm>
          <a:prstGeom prst="rect">
            <a:avLst/>
          </a:prstGeom>
        </p:spPr>
      </p:pic>
    </p:spTree>
    <p:extLst>
      <p:ext uri="{BB962C8B-B14F-4D97-AF65-F5344CB8AC3E}">
        <p14:creationId xmlns:p14="http://schemas.microsoft.com/office/powerpoint/2010/main" val="519957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3ED6D-8F29-4955-8613-C957D12505FA}"/>
              </a:ext>
            </a:extLst>
          </p:cNvPr>
          <p:cNvSpPr>
            <a:spLocks noGrp="1"/>
          </p:cNvSpPr>
          <p:nvPr>
            <p:ph type="title"/>
          </p:nvPr>
        </p:nvSpPr>
        <p:spPr/>
        <p:txBody>
          <a:bodyPr/>
          <a:lstStyle/>
          <a:p>
            <a:r>
              <a:rPr lang="en-US" dirty="0"/>
              <a:t>Report to the Board, Continued</a:t>
            </a:r>
          </a:p>
        </p:txBody>
      </p:sp>
      <p:sp>
        <p:nvSpPr>
          <p:cNvPr id="3" name="Content Placeholder 2">
            <a:extLst>
              <a:ext uri="{FF2B5EF4-FFF2-40B4-BE49-F238E27FC236}">
                <a16:creationId xmlns:a16="http://schemas.microsoft.com/office/drawing/2014/main" id="{B17E0153-C52F-4113-A27F-EEFA26AEDD03}"/>
              </a:ext>
            </a:extLst>
          </p:cNvPr>
          <p:cNvSpPr>
            <a:spLocks noGrp="1"/>
          </p:cNvSpPr>
          <p:nvPr>
            <p:ph idx="1"/>
          </p:nvPr>
        </p:nvSpPr>
        <p:spPr>
          <a:xfrm>
            <a:off x="609600" y="1403653"/>
            <a:ext cx="10972800" cy="4097262"/>
          </a:xfrm>
        </p:spPr>
        <p:txBody>
          <a:bodyPr>
            <a:normAutofit/>
          </a:bodyPr>
          <a:lstStyle/>
          <a:p>
            <a:pPr marL="455613" marR="45720" indent="-455613" algn="just">
              <a:spcBef>
                <a:spcPts val="1200"/>
              </a:spcBef>
              <a:spcAft>
                <a:spcPts val="0"/>
              </a:spcAft>
            </a:pPr>
            <a:r>
              <a:rPr lang="en-US" sz="2300" kern="1100" dirty="0">
                <a:effectLst/>
              </a:rPr>
              <a:t>We are not aware of any consultations about accounting or auditing matters between management and other independent public accountants. Nor are we aware of opinions obtained by management from other independent public accountants on the application of generally accepted accounting principles.</a:t>
            </a:r>
          </a:p>
          <a:p>
            <a:pPr marL="455613" marR="45720" indent="-455613" algn="just">
              <a:spcBef>
                <a:spcPts val="1200"/>
              </a:spcBef>
              <a:spcAft>
                <a:spcPts val="0"/>
              </a:spcAft>
            </a:pPr>
            <a:r>
              <a:rPr lang="en-US" sz="2300" kern="1100" dirty="0">
                <a:solidFill>
                  <a:schemeClr val="tx1"/>
                </a:solidFill>
              </a:rPr>
              <a:t>There were no disagreements with management about matters, whether or not satisfactorily resolved, that individually or in aggregate could be significant to the Village’s financial statements or to our auditors’ report.</a:t>
            </a:r>
          </a:p>
          <a:p>
            <a:pPr marL="455613" marR="0" indent="-455613" algn="just">
              <a:spcBef>
                <a:spcPts val="1200"/>
              </a:spcBef>
              <a:spcAft>
                <a:spcPts val="0"/>
              </a:spcAft>
              <a:tabLst>
                <a:tab pos="285750" algn="l"/>
              </a:tabLst>
            </a:pPr>
            <a:r>
              <a:rPr lang="en-US" sz="2300" kern="1100" dirty="0">
                <a:solidFill>
                  <a:schemeClr val="tx1"/>
                </a:solidFill>
              </a:rPr>
              <a:t>There are no other matters that we consider significant to the oversight of the Village’s financial reporting process that have not been previously communicated. </a:t>
            </a:r>
          </a:p>
        </p:txBody>
      </p:sp>
      <p:pic>
        <p:nvPicPr>
          <p:cNvPr id="5" name="Picture 4">
            <a:extLst>
              <a:ext uri="{FF2B5EF4-FFF2-40B4-BE49-F238E27FC236}">
                <a16:creationId xmlns:a16="http://schemas.microsoft.com/office/drawing/2014/main" id="{190C2D89-E4B6-470D-AA51-63F708F44294}"/>
              </a:ext>
            </a:extLst>
          </p:cNvPr>
          <p:cNvPicPr>
            <a:picLocks noChangeAspect="1"/>
          </p:cNvPicPr>
          <p:nvPr/>
        </p:nvPicPr>
        <p:blipFill>
          <a:blip r:embed="rId2"/>
          <a:srcRect/>
          <a:stretch/>
        </p:blipFill>
        <p:spPr>
          <a:xfrm>
            <a:off x="670210" y="5385018"/>
            <a:ext cx="1173617" cy="1416799"/>
          </a:xfrm>
          <a:prstGeom prst="rect">
            <a:avLst/>
          </a:prstGeom>
        </p:spPr>
      </p:pic>
    </p:spTree>
    <p:extLst>
      <p:ext uri="{BB962C8B-B14F-4D97-AF65-F5344CB8AC3E}">
        <p14:creationId xmlns:p14="http://schemas.microsoft.com/office/powerpoint/2010/main" val="999886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8C3C9-6D1F-4BE1-ACF7-979C0B0BF80A}"/>
              </a:ext>
            </a:extLst>
          </p:cNvPr>
          <p:cNvSpPr>
            <a:spLocks noGrp="1"/>
          </p:cNvSpPr>
          <p:nvPr>
            <p:ph type="title"/>
          </p:nvPr>
        </p:nvSpPr>
        <p:spPr/>
        <p:txBody>
          <a:bodyPr/>
          <a:lstStyle/>
          <a:p>
            <a:pPr algn="ctr"/>
            <a:r>
              <a:rPr lang="en-US" dirty="0"/>
              <a:t>Management Letter Comments</a:t>
            </a:r>
          </a:p>
        </p:txBody>
      </p:sp>
      <p:sp>
        <p:nvSpPr>
          <p:cNvPr id="3" name="Content Placeholder 2">
            <a:extLst>
              <a:ext uri="{FF2B5EF4-FFF2-40B4-BE49-F238E27FC236}">
                <a16:creationId xmlns:a16="http://schemas.microsoft.com/office/drawing/2014/main" id="{04B29901-295C-4287-A5BC-1A5E4C41A884}"/>
              </a:ext>
            </a:extLst>
          </p:cNvPr>
          <p:cNvSpPr>
            <a:spLocks noGrp="1"/>
          </p:cNvSpPr>
          <p:nvPr>
            <p:ph idx="1"/>
          </p:nvPr>
        </p:nvSpPr>
        <p:spPr>
          <a:xfrm>
            <a:off x="609600" y="1321905"/>
            <a:ext cx="10972800" cy="4525433"/>
          </a:xfrm>
        </p:spPr>
        <p:txBody>
          <a:bodyPr/>
          <a:lstStyle/>
          <a:p>
            <a:r>
              <a:rPr lang="en-US" sz="3200" dirty="0"/>
              <a:t>Dormant Capital Projects</a:t>
            </a:r>
          </a:p>
          <a:p>
            <a:pPr marL="0" indent="0">
              <a:buNone/>
            </a:pPr>
            <a:endParaRPr lang="en-US" sz="3200" dirty="0"/>
          </a:p>
        </p:txBody>
      </p:sp>
      <p:pic>
        <p:nvPicPr>
          <p:cNvPr id="4" name="Picture 3">
            <a:extLst>
              <a:ext uri="{FF2B5EF4-FFF2-40B4-BE49-F238E27FC236}">
                <a16:creationId xmlns:a16="http://schemas.microsoft.com/office/drawing/2014/main" id="{07EA6AB3-DF2D-B853-D4EE-A0B23695CA92}"/>
              </a:ext>
            </a:extLst>
          </p:cNvPr>
          <p:cNvPicPr>
            <a:picLocks noChangeAspect="1"/>
          </p:cNvPicPr>
          <p:nvPr/>
        </p:nvPicPr>
        <p:blipFill>
          <a:blip r:embed="rId2"/>
          <a:srcRect/>
          <a:stretch/>
        </p:blipFill>
        <p:spPr>
          <a:xfrm>
            <a:off x="670210" y="5385018"/>
            <a:ext cx="1173617" cy="1416799"/>
          </a:xfrm>
          <a:prstGeom prst="rect">
            <a:avLst/>
          </a:prstGeom>
        </p:spPr>
      </p:pic>
    </p:spTree>
    <p:extLst>
      <p:ext uri="{BB962C8B-B14F-4D97-AF65-F5344CB8AC3E}">
        <p14:creationId xmlns:p14="http://schemas.microsoft.com/office/powerpoint/2010/main" val="1641192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EDF1-257D-42F1-B7E9-19E13394472D}"/>
              </a:ext>
            </a:extLst>
          </p:cNvPr>
          <p:cNvSpPr>
            <a:spLocks noGrp="1"/>
          </p:cNvSpPr>
          <p:nvPr>
            <p:ph type="title"/>
          </p:nvPr>
        </p:nvSpPr>
        <p:spPr>
          <a:xfrm>
            <a:off x="609600" y="309418"/>
            <a:ext cx="10972800" cy="1143000"/>
          </a:xfrm>
        </p:spPr>
        <p:txBody>
          <a:bodyPr/>
          <a:lstStyle/>
          <a:p>
            <a:pPr algn="ctr"/>
            <a:r>
              <a:rPr lang="en-US" dirty="0"/>
              <a:t>Conclusion/Questions?</a:t>
            </a:r>
          </a:p>
        </p:txBody>
      </p:sp>
      <p:pic>
        <p:nvPicPr>
          <p:cNvPr id="9" name="Picture 8">
            <a:extLst>
              <a:ext uri="{FF2B5EF4-FFF2-40B4-BE49-F238E27FC236}">
                <a16:creationId xmlns:a16="http://schemas.microsoft.com/office/drawing/2014/main" id="{160FCC62-3905-4363-B60F-950DC00DC3B2}"/>
              </a:ext>
            </a:extLst>
          </p:cNvPr>
          <p:cNvPicPr>
            <a:picLocks noChangeAspect="1"/>
          </p:cNvPicPr>
          <p:nvPr/>
        </p:nvPicPr>
        <p:blipFill>
          <a:blip r:embed="rId2"/>
          <a:srcRect/>
          <a:stretch/>
        </p:blipFill>
        <p:spPr>
          <a:xfrm>
            <a:off x="670210" y="5385018"/>
            <a:ext cx="1173617" cy="1416799"/>
          </a:xfrm>
          <a:prstGeom prst="rect">
            <a:avLst/>
          </a:prstGeom>
        </p:spPr>
      </p:pic>
    </p:spTree>
    <p:extLst>
      <p:ext uri="{BB962C8B-B14F-4D97-AF65-F5344CB8AC3E}">
        <p14:creationId xmlns:p14="http://schemas.microsoft.com/office/powerpoint/2010/main" val="414184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EDF1-257D-42F1-B7E9-19E13394472D}"/>
              </a:ext>
            </a:extLst>
          </p:cNvPr>
          <p:cNvSpPr>
            <a:spLocks noGrp="1"/>
          </p:cNvSpPr>
          <p:nvPr>
            <p:ph type="title"/>
          </p:nvPr>
        </p:nvSpPr>
        <p:spPr/>
        <p:txBody>
          <a:bodyPr/>
          <a:lstStyle/>
          <a:p>
            <a:r>
              <a:rPr lang="en-US" dirty="0"/>
              <a:t>EFPR Engagement Team</a:t>
            </a:r>
          </a:p>
        </p:txBody>
      </p:sp>
      <p:sp>
        <p:nvSpPr>
          <p:cNvPr id="18" name="Rectangle 17">
            <a:extLst>
              <a:ext uri="{FF2B5EF4-FFF2-40B4-BE49-F238E27FC236}">
                <a16:creationId xmlns:a16="http://schemas.microsoft.com/office/drawing/2014/main" id="{DD6C1B11-8FAD-4906-9F15-6BFCE6AF9092}"/>
              </a:ext>
            </a:extLst>
          </p:cNvPr>
          <p:cNvSpPr/>
          <p:nvPr/>
        </p:nvSpPr>
        <p:spPr>
          <a:xfrm>
            <a:off x="3312069" y="3416036"/>
            <a:ext cx="4556529" cy="707886"/>
          </a:xfrm>
          <a:prstGeom prst="rect">
            <a:avLst/>
          </a:prstGeom>
        </p:spPr>
        <p:txBody>
          <a:bodyPr wrap="square">
            <a:spAutoFit/>
          </a:bodyPr>
          <a:lstStyle/>
          <a:p>
            <a:pPr algn="ctr"/>
            <a:r>
              <a:rPr lang="en-US" sz="2000" dirty="0"/>
              <a:t>Douglas Zimmerman, CPA</a:t>
            </a:r>
          </a:p>
          <a:p>
            <a:pPr algn="ctr"/>
            <a:r>
              <a:rPr lang="en-US" sz="2000" dirty="0"/>
              <a:t>Technical Review Partner</a:t>
            </a:r>
          </a:p>
        </p:txBody>
      </p:sp>
      <p:sp>
        <p:nvSpPr>
          <p:cNvPr id="7" name="TextBox 6">
            <a:extLst>
              <a:ext uri="{FF2B5EF4-FFF2-40B4-BE49-F238E27FC236}">
                <a16:creationId xmlns:a16="http://schemas.microsoft.com/office/drawing/2014/main" id="{F8396740-DC50-49D9-8435-37B7731E03CA}"/>
              </a:ext>
            </a:extLst>
          </p:cNvPr>
          <p:cNvSpPr txBox="1"/>
          <p:nvPr/>
        </p:nvSpPr>
        <p:spPr>
          <a:xfrm>
            <a:off x="7395531" y="3416036"/>
            <a:ext cx="2711832" cy="707886"/>
          </a:xfrm>
          <a:prstGeom prst="rect">
            <a:avLst/>
          </a:prstGeom>
          <a:noFill/>
        </p:spPr>
        <p:txBody>
          <a:bodyPr wrap="square" rtlCol="0">
            <a:spAutoFit/>
          </a:bodyPr>
          <a:lstStyle/>
          <a:p>
            <a:pPr algn="ctr"/>
            <a:r>
              <a:rPr lang="en-US" sz="2000" dirty="0"/>
              <a:t>Justin Abbott</a:t>
            </a:r>
          </a:p>
          <a:p>
            <a:pPr algn="ctr"/>
            <a:r>
              <a:rPr lang="en-US" sz="2000" dirty="0"/>
              <a:t>Engagement Staff</a:t>
            </a:r>
          </a:p>
        </p:txBody>
      </p:sp>
      <p:sp>
        <p:nvSpPr>
          <p:cNvPr id="16" name="Rectangle 15">
            <a:extLst>
              <a:ext uri="{FF2B5EF4-FFF2-40B4-BE49-F238E27FC236}">
                <a16:creationId xmlns:a16="http://schemas.microsoft.com/office/drawing/2014/main" id="{734EBC8B-7388-45D0-B084-A27521D84FDA}"/>
              </a:ext>
            </a:extLst>
          </p:cNvPr>
          <p:cNvSpPr/>
          <p:nvPr/>
        </p:nvSpPr>
        <p:spPr>
          <a:xfrm>
            <a:off x="-272351" y="3418085"/>
            <a:ext cx="4556529" cy="707886"/>
          </a:xfrm>
          <a:prstGeom prst="rect">
            <a:avLst/>
          </a:prstGeom>
        </p:spPr>
        <p:txBody>
          <a:bodyPr wrap="square">
            <a:spAutoFit/>
          </a:bodyPr>
          <a:lstStyle/>
          <a:p>
            <a:pPr algn="ctr"/>
            <a:r>
              <a:rPr lang="en-US" sz="2000" dirty="0"/>
              <a:t>John Costilow, CPA</a:t>
            </a:r>
          </a:p>
          <a:p>
            <a:pPr algn="ctr"/>
            <a:r>
              <a:rPr lang="en-US" sz="2000" dirty="0"/>
              <a:t>Engagement Partner</a:t>
            </a:r>
          </a:p>
        </p:txBody>
      </p:sp>
      <p:pic>
        <p:nvPicPr>
          <p:cNvPr id="22" name="Picture 21">
            <a:extLst>
              <a:ext uri="{FF2B5EF4-FFF2-40B4-BE49-F238E27FC236}">
                <a16:creationId xmlns:a16="http://schemas.microsoft.com/office/drawing/2014/main" id="{2B37F19D-DDFB-41BA-A0F4-0811DF4B4A7D}"/>
              </a:ext>
            </a:extLst>
          </p:cNvPr>
          <p:cNvPicPr>
            <a:picLocks noChangeAspect="1"/>
          </p:cNvPicPr>
          <p:nvPr/>
        </p:nvPicPr>
        <p:blipFill>
          <a:blip r:embed="rId2"/>
          <a:srcRect/>
          <a:stretch/>
        </p:blipFill>
        <p:spPr>
          <a:xfrm>
            <a:off x="675750" y="5337680"/>
            <a:ext cx="1210814" cy="1461703"/>
          </a:xfrm>
          <a:prstGeom prst="rect">
            <a:avLst/>
          </a:prstGeom>
        </p:spPr>
      </p:pic>
      <p:pic>
        <p:nvPicPr>
          <p:cNvPr id="4" name="Picture 3">
            <a:extLst>
              <a:ext uri="{FF2B5EF4-FFF2-40B4-BE49-F238E27FC236}">
                <a16:creationId xmlns:a16="http://schemas.microsoft.com/office/drawing/2014/main" id="{2883B18E-2F0D-4756-A0EB-FE125BF9F87D}"/>
              </a:ext>
            </a:extLst>
          </p:cNvPr>
          <p:cNvPicPr>
            <a:picLocks noChangeAspect="1"/>
          </p:cNvPicPr>
          <p:nvPr/>
        </p:nvPicPr>
        <p:blipFill>
          <a:blip r:embed="rId3"/>
          <a:srcRect/>
          <a:stretch/>
        </p:blipFill>
        <p:spPr>
          <a:xfrm>
            <a:off x="1281157" y="1611234"/>
            <a:ext cx="1289240" cy="1718987"/>
          </a:xfrm>
          <a:prstGeom prst="rect">
            <a:avLst/>
          </a:prstGeom>
        </p:spPr>
      </p:pic>
      <p:pic>
        <p:nvPicPr>
          <p:cNvPr id="6" name="Picture 5">
            <a:extLst>
              <a:ext uri="{FF2B5EF4-FFF2-40B4-BE49-F238E27FC236}">
                <a16:creationId xmlns:a16="http://schemas.microsoft.com/office/drawing/2014/main" id="{15EBB50D-8C8C-4333-8763-F7700560EDE0}"/>
              </a:ext>
            </a:extLst>
          </p:cNvPr>
          <p:cNvPicPr>
            <a:picLocks noChangeAspect="1"/>
          </p:cNvPicPr>
          <p:nvPr/>
        </p:nvPicPr>
        <p:blipFill>
          <a:blip r:embed="rId4"/>
          <a:stretch>
            <a:fillRect/>
          </a:stretch>
        </p:blipFill>
        <p:spPr>
          <a:xfrm>
            <a:off x="4961002" y="1643573"/>
            <a:ext cx="1301954" cy="1718986"/>
          </a:xfrm>
          <a:prstGeom prst="rect">
            <a:avLst/>
          </a:prstGeom>
        </p:spPr>
      </p:pic>
      <p:pic>
        <p:nvPicPr>
          <p:cNvPr id="8" name="Picture 7">
            <a:extLst>
              <a:ext uri="{FF2B5EF4-FFF2-40B4-BE49-F238E27FC236}">
                <a16:creationId xmlns:a16="http://schemas.microsoft.com/office/drawing/2014/main" id="{D0802CEA-DEBE-4C7E-8157-396DC5DA5558}"/>
              </a:ext>
            </a:extLst>
          </p:cNvPr>
          <p:cNvPicPr>
            <a:picLocks noChangeAspect="1"/>
          </p:cNvPicPr>
          <p:nvPr/>
        </p:nvPicPr>
        <p:blipFill>
          <a:blip r:embed="rId5"/>
          <a:srcRect/>
          <a:stretch/>
        </p:blipFill>
        <p:spPr>
          <a:xfrm>
            <a:off x="8147076" y="1643572"/>
            <a:ext cx="1208740" cy="1718987"/>
          </a:xfrm>
          <a:prstGeom prst="rect">
            <a:avLst/>
          </a:prstGeom>
        </p:spPr>
      </p:pic>
    </p:spTree>
    <p:extLst>
      <p:ext uri="{BB962C8B-B14F-4D97-AF65-F5344CB8AC3E}">
        <p14:creationId xmlns:p14="http://schemas.microsoft.com/office/powerpoint/2010/main" val="331816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B557-D91B-45E2-9184-B2372BAF97FD}"/>
              </a:ext>
            </a:extLst>
          </p:cNvPr>
          <p:cNvSpPr>
            <a:spLocks noGrp="1"/>
          </p:cNvSpPr>
          <p:nvPr>
            <p:ph type="title"/>
          </p:nvPr>
        </p:nvSpPr>
        <p:spPr/>
        <p:txBody>
          <a:bodyPr/>
          <a:lstStyle/>
          <a:p>
            <a:r>
              <a:rPr lang="en-US" dirty="0"/>
              <a:t>Timing of Procedures</a:t>
            </a:r>
          </a:p>
        </p:txBody>
      </p:sp>
      <p:cxnSp>
        <p:nvCxnSpPr>
          <p:cNvPr id="6" name="Straight Arrow Connector 5">
            <a:extLst>
              <a:ext uri="{FF2B5EF4-FFF2-40B4-BE49-F238E27FC236}">
                <a16:creationId xmlns:a16="http://schemas.microsoft.com/office/drawing/2014/main" id="{F467CEB3-016B-4A17-A622-25093B43A5A3}"/>
              </a:ext>
            </a:extLst>
          </p:cNvPr>
          <p:cNvCxnSpPr>
            <a:cxnSpLocks/>
          </p:cNvCxnSpPr>
          <p:nvPr/>
        </p:nvCxnSpPr>
        <p:spPr>
          <a:xfrm>
            <a:off x="561703" y="3737239"/>
            <a:ext cx="11068594" cy="0"/>
          </a:xfrm>
          <a:prstGeom prst="straightConnector1">
            <a:avLst/>
          </a:prstGeom>
          <a:ln w="95250">
            <a:solidFill>
              <a:schemeClr val="accent2"/>
            </a:solidFill>
            <a:tailEnd type="triangle"/>
          </a:ln>
        </p:spPr>
        <p:style>
          <a:lnRef idx="2">
            <a:schemeClr val="accent1"/>
          </a:lnRef>
          <a:fillRef idx="0">
            <a:schemeClr val="accent1"/>
          </a:fillRef>
          <a:effectRef idx="1">
            <a:schemeClr val="accent1"/>
          </a:effectRef>
          <a:fontRef idx="minor">
            <a:schemeClr val="tx1"/>
          </a:fontRef>
        </p:style>
      </p:cxnSp>
      <p:grpSp>
        <p:nvGrpSpPr>
          <p:cNvPr id="17" name="Group 16">
            <a:extLst>
              <a:ext uri="{FF2B5EF4-FFF2-40B4-BE49-F238E27FC236}">
                <a16:creationId xmlns:a16="http://schemas.microsoft.com/office/drawing/2014/main" id="{F21B7487-8419-4C22-98DF-E2B36FDDD667}"/>
              </a:ext>
            </a:extLst>
          </p:cNvPr>
          <p:cNvGrpSpPr/>
          <p:nvPr/>
        </p:nvGrpSpPr>
        <p:grpSpPr>
          <a:xfrm>
            <a:off x="4401690" y="3244252"/>
            <a:ext cx="2643876" cy="2871543"/>
            <a:chOff x="4639105" y="3266885"/>
            <a:chExt cx="2643876" cy="2871543"/>
          </a:xfrm>
        </p:grpSpPr>
        <p:sp>
          <p:nvSpPr>
            <p:cNvPr id="20" name="Teardrop 19">
              <a:extLst>
                <a:ext uri="{FF2B5EF4-FFF2-40B4-BE49-F238E27FC236}">
                  <a16:creationId xmlns:a16="http://schemas.microsoft.com/office/drawing/2014/main" id="{3F49146F-FF47-4E25-B51F-FEE185556DC1}"/>
                </a:ext>
              </a:extLst>
            </p:cNvPr>
            <p:cNvSpPr/>
            <p:nvPr/>
          </p:nvSpPr>
          <p:spPr>
            <a:xfrm rot="8018156">
              <a:off x="4621388" y="3284602"/>
              <a:ext cx="731212" cy="695777"/>
            </a:xfrm>
            <a:prstGeom prst="teardrop">
              <a:avLst>
                <a:gd name="adj" fmla="val 108005"/>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Arrow: Pentagon 20">
              <a:extLst>
                <a:ext uri="{FF2B5EF4-FFF2-40B4-BE49-F238E27FC236}">
                  <a16:creationId xmlns:a16="http://schemas.microsoft.com/office/drawing/2014/main" id="{6F18E212-D9BE-4C1F-9502-8C39DB0E0A01}"/>
                </a:ext>
              </a:extLst>
            </p:cNvPr>
            <p:cNvSpPr/>
            <p:nvPr/>
          </p:nvSpPr>
          <p:spPr>
            <a:xfrm>
              <a:off x="4970746" y="5362729"/>
              <a:ext cx="2312235" cy="775699"/>
            </a:xfrm>
            <a:prstGeom prst="homePlat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Financial Statement Draft</a:t>
              </a:r>
            </a:p>
          </p:txBody>
        </p:sp>
        <p:cxnSp>
          <p:nvCxnSpPr>
            <p:cNvPr id="22" name="Straight Connector 21">
              <a:extLst>
                <a:ext uri="{FF2B5EF4-FFF2-40B4-BE49-F238E27FC236}">
                  <a16:creationId xmlns:a16="http://schemas.microsoft.com/office/drawing/2014/main" id="{27D03F76-0306-4F67-8D72-BC1937C0C7B6}"/>
                </a:ext>
              </a:extLst>
            </p:cNvPr>
            <p:cNvCxnSpPr>
              <a:cxnSpLocks/>
            </p:cNvCxnSpPr>
            <p:nvPr/>
          </p:nvCxnSpPr>
          <p:spPr>
            <a:xfrm flipV="1">
              <a:off x="4986042" y="4124769"/>
              <a:ext cx="0" cy="1781506"/>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6CE63660-682B-4AD7-BE15-D0A8ACF023B3}"/>
                </a:ext>
              </a:extLst>
            </p:cNvPr>
            <p:cNvSpPr txBox="1"/>
            <p:nvPr/>
          </p:nvSpPr>
          <p:spPr>
            <a:xfrm>
              <a:off x="5021994" y="4178233"/>
              <a:ext cx="2260987" cy="369332"/>
            </a:xfrm>
            <a:prstGeom prst="rect">
              <a:avLst/>
            </a:prstGeom>
            <a:noFill/>
          </p:spPr>
          <p:txBody>
            <a:bodyPr wrap="square" rtlCol="0">
              <a:spAutoFit/>
            </a:bodyPr>
            <a:lstStyle/>
            <a:p>
              <a:endParaRPr lang="en-US" dirty="0"/>
            </a:p>
          </p:txBody>
        </p:sp>
      </p:grpSp>
      <p:grpSp>
        <p:nvGrpSpPr>
          <p:cNvPr id="26" name="Group 25">
            <a:extLst>
              <a:ext uri="{FF2B5EF4-FFF2-40B4-BE49-F238E27FC236}">
                <a16:creationId xmlns:a16="http://schemas.microsoft.com/office/drawing/2014/main" id="{D61B001E-5139-470F-BA1C-5DE2DBABB8FE}"/>
              </a:ext>
            </a:extLst>
          </p:cNvPr>
          <p:cNvGrpSpPr/>
          <p:nvPr/>
        </p:nvGrpSpPr>
        <p:grpSpPr>
          <a:xfrm>
            <a:off x="620989" y="1446535"/>
            <a:ext cx="3009219" cy="2667993"/>
            <a:chOff x="1741329" y="1412116"/>
            <a:chExt cx="3009219" cy="2667993"/>
          </a:xfrm>
        </p:grpSpPr>
        <p:sp>
          <p:nvSpPr>
            <p:cNvPr id="27" name="Teardrop 26">
              <a:extLst>
                <a:ext uri="{FF2B5EF4-FFF2-40B4-BE49-F238E27FC236}">
                  <a16:creationId xmlns:a16="http://schemas.microsoft.com/office/drawing/2014/main" id="{06D7FB2A-0A36-49AE-833B-B600A7249366}"/>
                </a:ext>
              </a:extLst>
            </p:cNvPr>
            <p:cNvSpPr/>
            <p:nvPr/>
          </p:nvSpPr>
          <p:spPr>
            <a:xfrm rot="18802625">
              <a:off x="1723612" y="3366614"/>
              <a:ext cx="731212" cy="695777"/>
            </a:xfrm>
            <a:prstGeom prst="teardrop">
              <a:avLst>
                <a:gd name="adj" fmla="val 108005"/>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Arrow: Pentagon 28">
              <a:extLst>
                <a:ext uri="{FF2B5EF4-FFF2-40B4-BE49-F238E27FC236}">
                  <a16:creationId xmlns:a16="http://schemas.microsoft.com/office/drawing/2014/main" id="{AD134E41-5235-4288-9A45-9827A63BE7AE}"/>
                </a:ext>
              </a:extLst>
            </p:cNvPr>
            <p:cNvSpPr/>
            <p:nvPr/>
          </p:nvSpPr>
          <p:spPr>
            <a:xfrm>
              <a:off x="2087312" y="1412117"/>
              <a:ext cx="2233137" cy="685665"/>
            </a:xfrm>
            <a:prstGeom prst="homePlat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Audit </a:t>
              </a:r>
              <a:r>
                <a:rPr lang="en-US" dirty="0" err="1"/>
                <a:t>Testwork</a:t>
              </a:r>
              <a:endParaRPr lang="en-US" dirty="0"/>
            </a:p>
          </p:txBody>
        </p:sp>
        <p:cxnSp>
          <p:nvCxnSpPr>
            <p:cNvPr id="30" name="Straight Connector 29">
              <a:extLst>
                <a:ext uri="{FF2B5EF4-FFF2-40B4-BE49-F238E27FC236}">
                  <a16:creationId xmlns:a16="http://schemas.microsoft.com/office/drawing/2014/main" id="{D8FE8FBF-8BDF-428F-8281-92FA6AB616F5}"/>
                </a:ext>
              </a:extLst>
            </p:cNvPr>
            <p:cNvCxnSpPr>
              <a:cxnSpLocks/>
              <a:stCxn id="27" idx="7"/>
            </p:cNvCxnSpPr>
            <p:nvPr/>
          </p:nvCxnSpPr>
          <p:spPr>
            <a:xfrm flipV="1">
              <a:off x="2087312" y="1412116"/>
              <a:ext cx="0" cy="1757319"/>
            </a:xfrm>
            <a:prstGeom prst="line">
              <a:avLst/>
            </a:prstGeom>
            <a:ln>
              <a:solidFill>
                <a:schemeClr val="accent4">
                  <a:lumMod val="75000"/>
                </a:schemeClr>
              </a:solidFill>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7C5B21AE-08FF-4F77-B8AF-6E60B4CBE45A}"/>
                </a:ext>
              </a:extLst>
            </p:cNvPr>
            <p:cNvSpPr txBox="1"/>
            <p:nvPr/>
          </p:nvSpPr>
          <p:spPr>
            <a:xfrm>
              <a:off x="2135209" y="2148634"/>
              <a:ext cx="2615339" cy="923330"/>
            </a:xfrm>
            <a:prstGeom prst="rect">
              <a:avLst/>
            </a:prstGeom>
            <a:noFill/>
          </p:spPr>
          <p:txBody>
            <a:bodyPr wrap="square" rtlCol="0">
              <a:spAutoFit/>
            </a:bodyPr>
            <a:lstStyle/>
            <a:p>
              <a:r>
                <a:rPr lang="en-US" dirty="0"/>
                <a:t>Audit </a:t>
              </a:r>
              <a:r>
                <a:rPr lang="en-US" dirty="0" err="1"/>
                <a:t>testwork</a:t>
              </a:r>
              <a:r>
                <a:rPr lang="en-US" dirty="0"/>
                <a:t> took place the week of September 26, 2022</a:t>
              </a:r>
            </a:p>
          </p:txBody>
        </p:sp>
      </p:grpSp>
      <p:sp>
        <p:nvSpPr>
          <p:cNvPr id="38" name="TextBox 37">
            <a:extLst>
              <a:ext uri="{FF2B5EF4-FFF2-40B4-BE49-F238E27FC236}">
                <a16:creationId xmlns:a16="http://schemas.microsoft.com/office/drawing/2014/main" id="{02586B53-0FC1-4D74-9153-BEA1A8E2FE5B}"/>
              </a:ext>
            </a:extLst>
          </p:cNvPr>
          <p:cNvSpPr txBox="1"/>
          <p:nvPr/>
        </p:nvSpPr>
        <p:spPr>
          <a:xfrm>
            <a:off x="4788330" y="4457924"/>
            <a:ext cx="2615339" cy="923330"/>
          </a:xfrm>
          <a:prstGeom prst="rect">
            <a:avLst/>
          </a:prstGeom>
          <a:noFill/>
        </p:spPr>
        <p:txBody>
          <a:bodyPr wrap="square" rtlCol="0">
            <a:spAutoFit/>
          </a:bodyPr>
          <a:lstStyle/>
          <a:p>
            <a:r>
              <a:rPr lang="en-US" dirty="0"/>
              <a:t>Draft financial statements issued on November 30, 2022</a:t>
            </a:r>
          </a:p>
        </p:txBody>
      </p:sp>
      <p:grpSp>
        <p:nvGrpSpPr>
          <p:cNvPr id="44" name="Group 43">
            <a:extLst>
              <a:ext uri="{FF2B5EF4-FFF2-40B4-BE49-F238E27FC236}">
                <a16:creationId xmlns:a16="http://schemas.microsoft.com/office/drawing/2014/main" id="{39B2F0A3-B31A-4D64-A531-DBC77F67D69A}"/>
              </a:ext>
            </a:extLst>
          </p:cNvPr>
          <p:cNvGrpSpPr/>
          <p:nvPr/>
        </p:nvGrpSpPr>
        <p:grpSpPr>
          <a:xfrm>
            <a:off x="8305860" y="1418167"/>
            <a:ext cx="3009219" cy="2667993"/>
            <a:chOff x="1741329" y="1412116"/>
            <a:chExt cx="3009219" cy="2667993"/>
          </a:xfrm>
        </p:grpSpPr>
        <p:sp>
          <p:nvSpPr>
            <p:cNvPr id="45" name="Teardrop 44">
              <a:extLst>
                <a:ext uri="{FF2B5EF4-FFF2-40B4-BE49-F238E27FC236}">
                  <a16:creationId xmlns:a16="http://schemas.microsoft.com/office/drawing/2014/main" id="{F568A91D-A97A-4387-84E7-EB200619A5EC}"/>
                </a:ext>
              </a:extLst>
            </p:cNvPr>
            <p:cNvSpPr/>
            <p:nvPr/>
          </p:nvSpPr>
          <p:spPr>
            <a:xfrm rot="18802625">
              <a:off x="1723612" y="3366614"/>
              <a:ext cx="731212" cy="695777"/>
            </a:xfrm>
            <a:prstGeom prst="teardrop">
              <a:avLst>
                <a:gd name="adj" fmla="val 108005"/>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Arrow: Pentagon 45">
              <a:extLst>
                <a:ext uri="{FF2B5EF4-FFF2-40B4-BE49-F238E27FC236}">
                  <a16:creationId xmlns:a16="http://schemas.microsoft.com/office/drawing/2014/main" id="{1F6D4326-66AA-4DA5-852B-A655D7489975}"/>
                </a:ext>
              </a:extLst>
            </p:cNvPr>
            <p:cNvSpPr/>
            <p:nvPr/>
          </p:nvSpPr>
          <p:spPr>
            <a:xfrm>
              <a:off x="2087312" y="1412117"/>
              <a:ext cx="2233137" cy="685665"/>
            </a:xfrm>
            <a:prstGeom prst="homePlat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Meet With The Board</a:t>
              </a:r>
            </a:p>
          </p:txBody>
        </p:sp>
        <p:cxnSp>
          <p:nvCxnSpPr>
            <p:cNvPr id="47" name="Straight Connector 46">
              <a:extLst>
                <a:ext uri="{FF2B5EF4-FFF2-40B4-BE49-F238E27FC236}">
                  <a16:creationId xmlns:a16="http://schemas.microsoft.com/office/drawing/2014/main" id="{2912A91A-1DA4-42B2-A330-94E8A79FA561}"/>
                </a:ext>
              </a:extLst>
            </p:cNvPr>
            <p:cNvCxnSpPr>
              <a:cxnSpLocks/>
              <a:stCxn id="45" idx="7"/>
            </p:cNvCxnSpPr>
            <p:nvPr/>
          </p:nvCxnSpPr>
          <p:spPr>
            <a:xfrm flipV="1">
              <a:off x="2087312" y="1412116"/>
              <a:ext cx="0" cy="1757319"/>
            </a:xfrm>
            <a:prstGeom prst="line">
              <a:avLst/>
            </a:prstGeom>
            <a:ln>
              <a:solidFill>
                <a:schemeClr val="accent4">
                  <a:lumMod val="75000"/>
                </a:schemeClr>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AFC9E2B6-3E71-47ED-848F-F9F73A086AAA}"/>
                </a:ext>
              </a:extLst>
            </p:cNvPr>
            <p:cNvSpPr txBox="1"/>
            <p:nvPr/>
          </p:nvSpPr>
          <p:spPr>
            <a:xfrm>
              <a:off x="2135209" y="2148634"/>
              <a:ext cx="2615339" cy="923330"/>
            </a:xfrm>
            <a:prstGeom prst="rect">
              <a:avLst/>
            </a:prstGeom>
            <a:noFill/>
          </p:spPr>
          <p:txBody>
            <a:bodyPr wrap="square" rtlCol="0">
              <a:spAutoFit/>
            </a:bodyPr>
            <a:lstStyle/>
            <a:p>
              <a:r>
                <a:rPr lang="en-US" dirty="0"/>
                <a:t>Review draft reports with the Board on January 4, 2023</a:t>
              </a:r>
            </a:p>
          </p:txBody>
        </p:sp>
      </p:grpSp>
    </p:spTree>
    <p:extLst>
      <p:ext uri="{BB962C8B-B14F-4D97-AF65-F5344CB8AC3E}">
        <p14:creationId xmlns:p14="http://schemas.microsoft.com/office/powerpoint/2010/main" val="261116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89F8-9206-45D4-AD1A-2644BD00B9D8}"/>
              </a:ext>
            </a:extLst>
          </p:cNvPr>
          <p:cNvSpPr>
            <a:spLocks noGrp="1"/>
          </p:cNvSpPr>
          <p:nvPr>
            <p:ph type="title"/>
          </p:nvPr>
        </p:nvSpPr>
        <p:spPr/>
        <p:txBody>
          <a:bodyPr/>
          <a:lstStyle/>
          <a:p>
            <a:r>
              <a:rPr lang="en-US" dirty="0"/>
              <a:t>Audit Results</a:t>
            </a:r>
          </a:p>
        </p:txBody>
      </p:sp>
      <p:sp>
        <p:nvSpPr>
          <p:cNvPr id="3" name="Content Placeholder 2">
            <a:extLst>
              <a:ext uri="{FF2B5EF4-FFF2-40B4-BE49-F238E27FC236}">
                <a16:creationId xmlns:a16="http://schemas.microsoft.com/office/drawing/2014/main" id="{47D312F1-0728-4B60-9FA0-55FB5692BA7D}"/>
              </a:ext>
            </a:extLst>
          </p:cNvPr>
          <p:cNvSpPr>
            <a:spLocks noGrp="1"/>
          </p:cNvSpPr>
          <p:nvPr>
            <p:ph idx="1"/>
          </p:nvPr>
        </p:nvSpPr>
        <p:spPr>
          <a:xfrm>
            <a:off x="609600" y="1417321"/>
            <a:ext cx="10972800" cy="3659776"/>
          </a:xfrm>
        </p:spPr>
        <p:txBody>
          <a:bodyPr/>
          <a:lstStyle/>
          <a:p>
            <a:r>
              <a:rPr lang="en-US" sz="2000" dirty="0"/>
              <a:t>We are to issuing an unmodified opinion on the following report:</a:t>
            </a:r>
          </a:p>
          <a:p>
            <a:pPr lvl="1"/>
            <a:r>
              <a:rPr lang="en-US" sz="2000" dirty="0"/>
              <a:t>Basic Financial Statements</a:t>
            </a:r>
          </a:p>
          <a:p>
            <a:r>
              <a:rPr lang="en-US" sz="2000" dirty="0"/>
              <a:t>All records and information requested by EFPR Group were freely available for our inspection.</a:t>
            </a:r>
          </a:p>
          <a:p>
            <a:r>
              <a:rPr lang="en-US" sz="2000" dirty="0"/>
              <a:t>The results of our tests disclosed no instances of noncompliance or other matters that are required to be reported under </a:t>
            </a:r>
            <a:r>
              <a:rPr lang="en-US" sz="2000" u="sng" dirty="0"/>
              <a:t>Government Auditing Standards</a:t>
            </a:r>
            <a:r>
              <a:rPr lang="en-US" sz="2000" dirty="0"/>
              <a:t>.</a:t>
            </a:r>
          </a:p>
        </p:txBody>
      </p:sp>
      <p:pic>
        <p:nvPicPr>
          <p:cNvPr id="4" name="Picture 3">
            <a:extLst>
              <a:ext uri="{FF2B5EF4-FFF2-40B4-BE49-F238E27FC236}">
                <a16:creationId xmlns:a16="http://schemas.microsoft.com/office/drawing/2014/main" id="{6E9E1F61-E986-4EF3-8B9E-2FEB2C729F0E}"/>
              </a:ext>
            </a:extLst>
          </p:cNvPr>
          <p:cNvPicPr>
            <a:picLocks noChangeAspect="1"/>
          </p:cNvPicPr>
          <p:nvPr/>
        </p:nvPicPr>
        <p:blipFill>
          <a:blip r:embed="rId2"/>
          <a:srcRect/>
          <a:stretch/>
        </p:blipFill>
        <p:spPr>
          <a:xfrm>
            <a:off x="677634" y="5321584"/>
            <a:ext cx="1223461" cy="1476971"/>
          </a:xfrm>
          <a:prstGeom prst="rect">
            <a:avLst/>
          </a:prstGeom>
        </p:spPr>
      </p:pic>
    </p:spTree>
    <p:extLst>
      <p:ext uri="{BB962C8B-B14F-4D97-AF65-F5344CB8AC3E}">
        <p14:creationId xmlns:p14="http://schemas.microsoft.com/office/powerpoint/2010/main" val="2918985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817A-6405-49F2-A454-F059F4F7962A}"/>
              </a:ext>
            </a:extLst>
          </p:cNvPr>
          <p:cNvSpPr>
            <a:spLocks noGrp="1"/>
          </p:cNvSpPr>
          <p:nvPr>
            <p:ph type="title"/>
          </p:nvPr>
        </p:nvSpPr>
        <p:spPr/>
        <p:txBody>
          <a:bodyPr/>
          <a:lstStyle/>
          <a:p>
            <a:r>
              <a:rPr lang="en-US" dirty="0"/>
              <a:t>Financial Results – Village-Wide</a:t>
            </a:r>
          </a:p>
        </p:txBody>
      </p:sp>
      <p:sp>
        <p:nvSpPr>
          <p:cNvPr id="3" name="Content Placeholder 2">
            <a:extLst>
              <a:ext uri="{FF2B5EF4-FFF2-40B4-BE49-F238E27FC236}">
                <a16:creationId xmlns:a16="http://schemas.microsoft.com/office/drawing/2014/main" id="{B1AC703D-9CEB-4B56-A515-DEAECEA27974}"/>
              </a:ext>
            </a:extLst>
          </p:cNvPr>
          <p:cNvSpPr>
            <a:spLocks noGrp="1"/>
          </p:cNvSpPr>
          <p:nvPr>
            <p:ph idx="1"/>
          </p:nvPr>
        </p:nvSpPr>
        <p:spPr>
          <a:xfrm>
            <a:off x="609600" y="1217869"/>
            <a:ext cx="10972800" cy="3945258"/>
          </a:xfrm>
        </p:spPr>
        <p:txBody>
          <a:bodyPr>
            <a:normAutofit fontScale="85000" lnSpcReduction="10000"/>
          </a:bodyPr>
          <a:lstStyle/>
          <a:p>
            <a:pPr algn="just">
              <a:spcBef>
                <a:spcPts val="1000"/>
              </a:spcBef>
            </a:pPr>
            <a:r>
              <a:rPr lang="en-US" sz="2400" dirty="0"/>
              <a:t>Total assets increased $399,663 (4.6%) to a balance of $9,096,891, mainly as a result of the Village’s  NYS ERS pension liability becoming an asset due to changes in actuarial assumptions and an increase in the value of the Length of Service Award Program (LOSAP) investments. These increases were offset by a decrease in net capital assets as depreciation exceeded additions.  </a:t>
            </a:r>
          </a:p>
          <a:p>
            <a:pPr algn="just">
              <a:spcBef>
                <a:spcPts val="1000"/>
              </a:spcBef>
            </a:pPr>
            <a:r>
              <a:rPr lang="en-US" sz="2400" dirty="0"/>
              <a:t>Deferred outflows of resources decreased $213,198 (21.7%) to a balance of $767,571 as a result of changes in actuarial assumptions related  NYS pensions and LOSAP.  </a:t>
            </a:r>
          </a:p>
          <a:p>
            <a:pPr algn="just">
              <a:spcBef>
                <a:spcPts val="1000"/>
              </a:spcBef>
            </a:pPr>
            <a:r>
              <a:rPr lang="en-US" sz="2400" dirty="0"/>
              <a:t>Total liabilities decreased $856,890 (9.9%) to a balance of $7,765,656 as a result of changes in the actuarial assumptions related to the Village’s other postemployment benefits (OPEB) liability.</a:t>
            </a:r>
          </a:p>
          <a:p>
            <a:pPr algn="just">
              <a:spcBef>
                <a:spcPts val="1000"/>
              </a:spcBef>
            </a:pPr>
            <a:r>
              <a:rPr lang="en-US" sz="2400" dirty="0"/>
              <a:t>Deferred inflows of resources increased $26,318 (3.2%) to a balance of $856,963 as a result of changes in the actuarial assumptions related to the Village’s NYS pension plans and OPEB. </a:t>
            </a:r>
          </a:p>
        </p:txBody>
      </p:sp>
      <p:pic>
        <p:nvPicPr>
          <p:cNvPr id="4" name="Picture 3">
            <a:extLst>
              <a:ext uri="{FF2B5EF4-FFF2-40B4-BE49-F238E27FC236}">
                <a16:creationId xmlns:a16="http://schemas.microsoft.com/office/drawing/2014/main" id="{ED678601-CB71-4A30-B33D-434A78F1CA46}"/>
              </a:ext>
            </a:extLst>
          </p:cNvPr>
          <p:cNvPicPr>
            <a:picLocks noChangeAspect="1"/>
          </p:cNvPicPr>
          <p:nvPr/>
        </p:nvPicPr>
        <p:blipFill>
          <a:blip r:embed="rId2"/>
          <a:srcRect/>
          <a:stretch/>
        </p:blipFill>
        <p:spPr>
          <a:xfrm>
            <a:off x="677634" y="5321584"/>
            <a:ext cx="1223461" cy="1476971"/>
          </a:xfrm>
          <a:prstGeom prst="rect">
            <a:avLst/>
          </a:prstGeom>
        </p:spPr>
      </p:pic>
    </p:spTree>
    <p:extLst>
      <p:ext uri="{BB962C8B-B14F-4D97-AF65-F5344CB8AC3E}">
        <p14:creationId xmlns:p14="http://schemas.microsoft.com/office/powerpoint/2010/main" val="977614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817A-6405-49F2-A454-F059F4F7962A}"/>
              </a:ext>
            </a:extLst>
          </p:cNvPr>
          <p:cNvSpPr>
            <a:spLocks noGrp="1"/>
          </p:cNvSpPr>
          <p:nvPr>
            <p:ph type="title"/>
          </p:nvPr>
        </p:nvSpPr>
        <p:spPr/>
        <p:txBody>
          <a:bodyPr/>
          <a:lstStyle/>
          <a:p>
            <a:r>
              <a:rPr lang="en-US" dirty="0"/>
              <a:t>Financial Results – Village-Wide, Continued</a:t>
            </a:r>
          </a:p>
        </p:txBody>
      </p:sp>
      <p:sp>
        <p:nvSpPr>
          <p:cNvPr id="3" name="Content Placeholder 2">
            <a:extLst>
              <a:ext uri="{FF2B5EF4-FFF2-40B4-BE49-F238E27FC236}">
                <a16:creationId xmlns:a16="http://schemas.microsoft.com/office/drawing/2014/main" id="{B1AC703D-9CEB-4B56-A515-DEAECEA27974}"/>
              </a:ext>
            </a:extLst>
          </p:cNvPr>
          <p:cNvSpPr>
            <a:spLocks noGrp="1"/>
          </p:cNvSpPr>
          <p:nvPr>
            <p:ph idx="1"/>
          </p:nvPr>
        </p:nvSpPr>
        <p:spPr>
          <a:xfrm>
            <a:off x="609600" y="1217869"/>
            <a:ext cx="10972800" cy="3945258"/>
          </a:xfrm>
        </p:spPr>
        <p:txBody>
          <a:bodyPr>
            <a:normAutofit/>
          </a:bodyPr>
          <a:lstStyle/>
          <a:p>
            <a:pPr algn="just">
              <a:spcBef>
                <a:spcPts val="1000"/>
              </a:spcBef>
            </a:pPr>
            <a:r>
              <a:rPr lang="en-US" sz="2400" dirty="0"/>
              <a:t>Total net position increased $1,017,021 (452.4%) to a balance of $1,241,843. The change in each classification was as follows:</a:t>
            </a:r>
          </a:p>
          <a:p>
            <a:pPr lvl="1" algn="just">
              <a:spcBef>
                <a:spcPts val="1000"/>
              </a:spcBef>
            </a:pPr>
            <a:r>
              <a:rPr lang="en-US" sz="1867" dirty="0"/>
              <a:t>Net investment in capital assets increased $14 (&lt; 0.1%) to a balance of $1,908,132 as a result of the decrease in net capital assets was offset by principal payments on related debt. </a:t>
            </a:r>
          </a:p>
          <a:p>
            <a:pPr lvl="1" algn="just">
              <a:spcBef>
                <a:spcPts val="1000"/>
              </a:spcBef>
            </a:pPr>
            <a:r>
              <a:rPr lang="en-US" sz="1867" dirty="0"/>
              <a:t>Restricted net position increased $2 (&lt; 0.1%) to a balance of $15,529 as a result of interest on funds related to capital projects. </a:t>
            </a:r>
          </a:p>
          <a:p>
            <a:pPr lvl="1" algn="just">
              <a:spcBef>
                <a:spcPts val="1000"/>
              </a:spcBef>
            </a:pPr>
            <a:r>
              <a:rPr lang="en-US" sz="1867" dirty="0"/>
              <a:t>Unrestricted net position increased $1,017,021 (59.97%) to a deficit balance of $681,818. This deficit is a direct result of reporting OPEB as required by Governmental Accounting Standards Board (GASB) Statement No. 75. In accordance with state guidelines, the Village is only permitted to fund OPEB on a “pay as you go” basis and is not permitted to accumulate funds for this liability. </a:t>
            </a:r>
          </a:p>
        </p:txBody>
      </p:sp>
      <p:pic>
        <p:nvPicPr>
          <p:cNvPr id="4" name="Picture 3">
            <a:extLst>
              <a:ext uri="{FF2B5EF4-FFF2-40B4-BE49-F238E27FC236}">
                <a16:creationId xmlns:a16="http://schemas.microsoft.com/office/drawing/2014/main" id="{ED678601-CB71-4A30-B33D-434A78F1CA46}"/>
              </a:ext>
            </a:extLst>
          </p:cNvPr>
          <p:cNvPicPr>
            <a:picLocks noChangeAspect="1"/>
          </p:cNvPicPr>
          <p:nvPr/>
        </p:nvPicPr>
        <p:blipFill>
          <a:blip r:embed="rId2"/>
          <a:srcRect/>
          <a:stretch/>
        </p:blipFill>
        <p:spPr>
          <a:xfrm>
            <a:off x="677634" y="5321584"/>
            <a:ext cx="1223461" cy="1476971"/>
          </a:xfrm>
          <a:prstGeom prst="rect">
            <a:avLst/>
          </a:prstGeom>
        </p:spPr>
      </p:pic>
    </p:spTree>
    <p:extLst>
      <p:ext uri="{BB962C8B-B14F-4D97-AF65-F5344CB8AC3E}">
        <p14:creationId xmlns:p14="http://schemas.microsoft.com/office/powerpoint/2010/main" val="377264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817A-6405-49F2-A454-F059F4F7962A}"/>
              </a:ext>
            </a:extLst>
          </p:cNvPr>
          <p:cNvSpPr>
            <a:spLocks noGrp="1"/>
          </p:cNvSpPr>
          <p:nvPr>
            <p:ph type="title"/>
          </p:nvPr>
        </p:nvSpPr>
        <p:spPr/>
        <p:txBody>
          <a:bodyPr/>
          <a:lstStyle/>
          <a:p>
            <a:r>
              <a:rPr lang="en-US" dirty="0"/>
              <a:t>Financial Results – Village-Wide, Continued</a:t>
            </a:r>
          </a:p>
        </p:txBody>
      </p:sp>
      <p:sp>
        <p:nvSpPr>
          <p:cNvPr id="3" name="Content Placeholder 2">
            <a:extLst>
              <a:ext uri="{FF2B5EF4-FFF2-40B4-BE49-F238E27FC236}">
                <a16:creationId xmlns:a16="http://schemas.microsoft.com/office/drawing/2014/main" id="{B1AC703D-9CEB-4B56-A515-DEAECEA27974}"/>
              </a:ext>
            </a:extLst>
          </p:cNvPr>
          <p:cNvSpPr>
            <a:spLocks noGrp="1"/>
          </p:cNvSpPr>
          <p:nvPr>
            <p:ph idx="1"/>
          </p:nvPr>
        </p:nvSpPr>
        <p:spPr>
          <a:xfrm>
            <a:off x="357809" y="1217868"/>
            <a:ext cx="11224591" cy="4103715"/>
          </a:xfrm>
        </p:spPr>
        <p:txBody>
          <a:bodyPr>
            <a:normAutofit/>
          </a:bodyPr>
          <a:lstStyle/>
          <a:p>
            <a:pPr algn="just">
              <a:spcBef>
                <a:spcPts val="1000"/>
              </a:spcBef>
            </a:pPr>
            <a:r>
              <a:rPr lang="en-US" sz="2400" dirty="0"/>
              <a:t>The Village’s revenue increased by $37,791 (1.1%). The major factors that contributed to this increase were:</a:t>
            </a:r>
          </a:p>
          <a:p>
            <a:pPr lvl="1" algn="just">
              <a:spcBef>
                <a:spcPts val="1000"/>
              </a:spcBef>
            </a:pPr>
            <a:r>
              <a:rPr lang="en-US" sz="1867" dirty="0"/>
              <a:t>Program revenue was $1,151,450, an increase of $19,401 (1.3%) over the prior year as increases in operating grants were offset by decreases in charges for services and capital grants.</a:t>
            </a:r>
          </a:p>
          <a:p>
            <a:pPr lvl="1" algn="just">
              <a:spcBef>
                <a:spcPts val="1000"/>
              </a:spcBef>
            </a:pPr>
            <a:r>
              <a:rPr lang="en-US" sz="1867" dirty="0"/>
              <a:t>General revenue was $3,568,906, an increase of $18,390 (.09%) as increases in real property taxes and licenses and permits offset decreases in other revenue sources. </a:t>
            </a:r>
          </a:p>
          <a:p>
            <a:pPr algn="just">
              <a:spcBef>
                <a:spcPts val="1000"/>
              </a:spcBef>
            </a:pPr>
            <a:r>
              <a:rPr lang="en-US" sz="2400" dirty="0"/>
              <a:t>Expenses were $2,569,869, a  decrease of  $55,782 (2.1%) from the prior year mainly a result of changes in the actuarial assumptions related to the Village’s pension plans and OPEB.  These changes are discussed in more detail in notes 4 and 6 to the financial statements. </a:t>
            </a:r>
          </a:p>
        </p:txBody>
      </p:sp>
      <p:pic>
        <p:nvPicPr>
          <p:cNvPr id="4" name="Picture 3">
            <a:extLst>
              <a:ext uri="{FF2B5EF4-FFF2-40B4-BE49-F238E27FC236}">
                <a16:creationId xmlns:a16="http://schemas.microsoft.com/office/drawing/2014/main" id="{ED678601-CB71-4A30-B33D-434A78F1CA46}"/>
              </a:ext>
            </a:extLst>
          </p:cNvPr>
          <p:cNvPicPr>
            <a:picLocks noChangeAspect="1"/>
          </p:cNvPicPr>
          <p:nvPr/>
        </p:nvPicPr>
        <p:blipFill>
          <a:blip r:embed="rId2"/>
          <a:srcRect/>
          <a:stretch/>
        </p:blipFill>
        <p:spPr>
          <a:xfrm>
            <a:off x="677634" y="5321584"/>
            <a:ext cx="1223461" cy="1476971"/>
          </a:xfrm>
          <a:prstGeom prst="rect">
            <a:avLst/>
          </a:prstGeom>
        </p:spPr>
      </p:pic>
    </p:spTree>
    <p:extLst>
      <p:ext uri="{BB962C8B-B14F-4D97-AF65-F5344CB8AC3E}">
        <p14:creationId xmlns:p14="http://schemas.microsoft.com/office/powerpoint/2010/main" val="3684001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817A-6405-49F2-A454-F059F4F7962A}"/>
              </a:ext>
            </a:extLst>
          </p:cNvPr>
          <p:cNvSpPr>
            <a:spLocks noGrp="1"/>
          </p:cNvSpPr>
          <p:nvPr>
            <p:ph type="title"/>
          </p:nvPr>
        </p:nvSpPr>
        <p:spPr/>
        <p:txBody>
          <a:bodyPr/>
          <a:lstStyle/>
          <a:p>
            <a:r>
              <a:rPr lang="en-US" dirty="0"/>
              <a:t>Financial Results – General Fund</a:t>
            </a:r>
          </a:p>
        </p:txBody>
      </p:sp>
      <p:sp>
        <p:nvSpPr>
          <p:cNvPr id="3" name="Content Placeholder 2">
            <a:extLst>
              <a:ext uri="{FF2B5EF4-FFF2-40B4-BE49-F238E27FC236}">
                <a16:creationId xmlns:a16="http://schemas.microsoft.com/office/drawing/2014/main" id="{B1AC703D-9CEB-4B56-A515-DEAECEA27974}"/>
              </a:ext>
            </a:extLst>
          </p:cNvPr>
          <p:cNvSpPr>
            <a:spLocks noGrp="1"/>
          </p:cNvSpPr>
          <p:nvPr>
            <p:ph idx="1"/>
          </p:nvPr>
        </p:nvSpPr>
        <p:spPr>
          <a:xfrm>
            <a:off x="609600" y="1217869"/>
            <a:ext cx="10972800" cy="3945258"/>
          </a:xfrm>
        </p:spPr>
        <p:txBody>
          <a:bodyPr>
            <a:normAutofit/>
          </a:bodyPr>
          <a:lstStyle/>
          <a:p>
            <a:pPr algn="just">
              <a:spcBef>
                <a:spcPts val="1000"/>
              </a:spcBef>
            </a:pPr>
            <a:r>
              <a:rPr lang="en-US" sz="2400" dirty="0"/>
              <a:t>Total assets increased $376,557 (20.2%) to a balance of $2,236,793, mainly as a result of an increase of cash and equivalents and interfund balances. </a:t>
            </a:r>
          </a:p>
          <a:p>
            <a:pPr algn="just">
              <a:spcBef>
                <a:spcPts val="1000"/>
              </a:spcBef>
            </a:pPr>
            <a:r>
              <a:rPr lang="en-US" sz="2400" dirty="0"/>
              <a:t>Total liabilities increased $171,070 (69.1%) to a balance of $418,809, mainly as a result of an increases in accounts payables due to timing and interfund balances. </a:t>
            </a:r>
          </a:p>
          <a:p>
            <a:pPr algn="just">
              <a:spcBef>
                <a:spcPts val="1000"/>
              </a:spcBef>
            </a:pPr>
            <a:r>
              <a:rPr lang="en-US" sz="2400" dirty="0"/>
              <a:t>Deferred inflows of resources increased $5,000 (79.9%) to a balance of $11,260 due to timing of funds received in advance of recognition criteria.</a:t>
            </a:r>
          </a:p>
          <a:p>
            <a:pPr algn="just">
              <a:spcBef>
                <a:spcPts val="1000"/>
              </a:spcBef>
            </a:pPr>
            <a:r>
              <a:rPr lang="en-US" sz="2400" dirty="0"/>
              <a:t>Total fund balance of the General Fund increased $200,487 (12.5%) to a balance of $1,806,724. </a:t>
            </a:r>
          </a:p>
        </p:txBody>
      </p:sp>
      <p:pic>
        <p:nvPicPr>
          <p:cNvPr id="4" name="Picture 3">
            <a:extLst>
              <a:ext uri="{FF2B5EF4-FFF2-40B4-BE49-F238E27FC236}">
                <a16:creationId xmlns:a16="http://schemas.microsoft.com/office/drawing/2014/main" id="{ED678601-CB71-4A30-B33D-434A78F1CA46}"/>
              </a:ext>
            </a:extLst>
          </p:cNvPr>
          <p:cNvPicPr>
            <a:picLocks noChangeAspect="1"/>
          </p:cNvPicPr>
          <p:nvPr/>
        </p:nvPicPr>
        <p:blipFill>
          <a:blip r:embed="rId2"/>
          <a:srcRect/>
          <a:stretch/>
        </p:blipFill>
        <p:spPr>
          <a:xfrm>
            <a:off x="677634" y="5321584"/>
            <a:ext cx="1223461" cy="1476971"/>
          </a:xfrm>
          <a:prstGeom prst="rect">
            <a:avLst/>
          </a:prstGeom>
        </p:spPr>
      </p:pic>
    </p:spTree>
    <p:extLst>
      <p:ext uri="{BB962C8B-B14F-4D97-AF65-F5344CB8AC3E}">
        <p14:creationId xmlns:p14="http://schemas.microsoft.com/office/powerpoint/2010/main" val="295145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817A-6405-49F2-A454-F059F4F7962A}"/>
              </a:ext>
            </a:extLst>
          </p:cNvPr>
          <p:cNvSpPr>
            <a:spLocks noGrp="1"/>
          </p:cNvSpPr>
          <p:nvPr>
            <p:ph type="title"/>
          </p:nvPr>
        </p:nvSpPr>
        <p:spPr>
          <a:xfrm>
            <a:off x="609600" y="275167"/>
            <a:ext cx="11094720" cy="1143000"/>
          </a:xfrm>
        </p:spPr>
        <p:txBody>
          <a:bodyPr/>
          <a:lstStyle/>
          <a:p>
            <a:r>
              <a:rPr lang="en-US" dirty="0"/>
              <a:t>Financial Results – General Fund, Continued</a:t>
            </a:r>
          </a:p>
        </p:txBody>
      </p:sp>
      <p:sp>
        <p:nvSpPr>
          <p:cNvPr id="3" name="Content Placeholder 2">
            <a:extLst>
              <a:ext uri="{FF2B5EF4-FFF2-40B4-BE49-F238E27FC236}">
                <a16:creationId xmlns:a16="http://schemas.microsoft.com/office/drawing/2014/main" id="{B1AC703D-9CEB-4B56-A515-DEAECEA27974}"/>
              </a:ext>
            </a:extLst>
          </p:cNvPr>
          <p:cNvSpPr>
            <a:spLocks noGrp="1"/>
          </p:cNvSpPr>
          <p:nvPr>
            <p:ph idx="1"/>
          </p:nvPr>
        </p:nvSpPr>
        <p:spPr>
          <a:xfrm>
            <a:off x="487680" y="1217869"/>
            <a:ext cx="11216640" cy="3945258"/>
          </a:xfrm>
        </p:spPr>
        <p:txBody>
          <a:bodyPr>
            <a:normAutofit fontScale="92500" lnSpcReduction="20000"/>
          </a:bodyPr>
          <a:lstStyle/>
          <a:p>
            <a:pPr algn="just">
              <a:spcBef>
                <a:spcPts val="1000"/>
              </a:spcBef>
            </a:pPr>
            <a:r>
              <a:rPr lang="en-US" sz="2400" dirty="0"/>
              <a:t>The change in each fund balance classification was as follows:</a:t>
            </a:r>
          </a:p>
          <a:p>
            <a:pPr lvl="1" algn="just">
              <a:spcBef>
                <a:spcPts val="1000"/>
              </a:spcBef>
            </a:pPr>
            <a:r>
              <a:rPr lang="en-US" sz="2400" dirty="0"/>
              <a:t>Nonspendable increased $850 (15.5%) to a balance of $6,345 as a result of an increase in prepaid insurance. </a:t>
            </a:r>
          </a:p>
          <a:p>
            <a:pPr lvl="1" algn="just">
              <a:spcBef>
                <a:spcPts val="1000"/>
              </a:spcBef>
            </a:pPr>
            <a:r>
              <a:rPr lang="en-US" sz="2400" dirty="0"/>
              <a:t>Assigned decreased $11,000 (3.3%) to a balance of $327,000 as a result of the Village decreasing the amount appropriated for the subsequent year’s budget. </a:t>
            </a:r>
          </a:p>
          <a:p>
            <a:pPr lvl="1" algn="just">
              <a:spcBef>
                <a:spcPts val="1000"/>
              </a:spcBef>
            </a:pPr>
            <a:r>
              <a:rPr lang="en-US" sz="2400" dirty="0"/>
              <a:t>Unassigned increased $210,637 (16.7%)  to a balance of $1,473,379.</a:t>
            </a:r>
          </a:p>
          <a:p>
            <a:pPr algn="just">
              <a:spcBef>
                <a:spcPts val="1000"/>
              </a:spcBef>
            </a:pPr>
            <a:r>
              <a:rPr lang="en-US" sz="2400" dirty="0"/>
              <a:t>Revenue was $2,363,116, which was an increase of $150,379 (6.8%) over the prior year, primarily from increases real property taxes licenses and permits, and federal aid.</a:t>
            </a:r>
          </a:p>
          <a:p>
            <a:pPr algn="just">
              <a:spcBef>
                <a:spcPts val="1000"/>
              </a:spcBef>
            </a:pPr>
            <a:r>
              <a:rPr lang="en-US" sz="2400" dirty="0"/>
              <a:t>Expenditures were $2,198,629, which was an increase of $313,534 (16.6%) over the prior year. This was primarily a result increased expenditures related to building repairs and police vehicle purchases.</a:t>
            </a:r>
          </a:p>
        </p:txBody>
      </p:sp>
      <p:pic>
        <p:nvPicPr>
          <p:cNvPr id="4" name="Picture 3">
            <a:extLst>
              <a:ext uri="{FF2B5EF4-FFF2-40B4-BE49-F238E27FC236}">
                <a16:creationId xmlns:a16="http://schemas.microsoft.com/office/drawing/2014/main" id="{ED678601-CB71-4A30-B33D-434A78F1CA46}"/>
              </a:ext>
            </a:extLst>
          </p:cNvPr>
          <p:cNvPicPr>
            <a:picLocks noChangeAspect="1"/>
          </p:cNvPicPr>
          <p:nvPr/>
        </p:nvPicPr>
        <p:blipFill>
          <a:blip r:embed="rId2"/>
          <a:srcRect/>
          <a:stretch/>
        </p:blipFill>
        <p:spPr>
          <a:xfrm>
            <a:off x="669908" y="5300964"/>
            <a:ext cx="1223461" cy="1476971"/>
          </a:xfrm>
          <a:prstGeom prst="rect">
            <a:avLst/>
          </a:prstGeom>
        </p:spPr>
      </p:pic>
    </p:spTree>
    <p:extLst>
      <p:ext uri="{BB962C8B-B14F-4D97-AF65-F5344CB8AC3E}">
        <p14:creationId xmlns:p14="http://schemas.microsoft.com/office/powerpoint/2010/main" val="970829646"/>
      </p:ext>
    </p:extLst>
  </p:cSld>
  <p:clrMapOvr>
    <a:masterClrMapping/>
  </p:clrMapOvr>
</p:sld>
</file>

<file path=ppt/theme/theme1.xml><?xml version="1.0" encoding="utf-8"?>
<a:theme xmlns:a="http://schemas.openxmlformats.org/drawingml/2006/main" name="EFPRGroup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FPRGroup1" id="{8C722BCC-2D46-4C00-B95E-88D13C62443D}" vid="{91F33C72-39A7-4FD5-8214-E20D35603248}"/>
    </a:ext>
  </a:extLst>
</a:theme>
</file>

<file path=docProps/app.xml><?xml version="1.0" encoding="utf-8"?>
<Properties xmlns="http://schemas.openxmlformats.org/officeDocument/2006/extended-properties" xmlns:vt="http://schemas.openxmlformats.org/officeDocument/2006/docPropsVTypes">
  <TotalTime>1496</TotalTime>
  <Words>1271</Words>
  <Application>Microsoft Office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Symbol</vt:lpstr>
      <vt:lpstr>EFPRGroup1</vt:lpstr>
      <vt:lpstr>Village of Cold Spring</vt:lpstr>
      <vt:lpstr>EFPR Engagement Team</vt:lpstr>
      <vt:lpstr>Timing of Procedures</vt:lpstr>
      <vt:lpstr>Audit Results</vt:lpstr>
      <vt:lpstr>Financial Results – Village-Wide</vt:lpstr>
      <vt:lpstr>Financial Results – Village-Wide, Continued</vt:lpstr>
      <vt:lpstr>Financial Results – Village-Wide, Continued</vt:lpstr>
      <vt:lpstr>Financial Results – General Fund</vt:lpstr>
      <vt:lpstr>Financial Results – General Fund, Continued</vt:lpstr>
      <vt:lpstr>Upcoming Accounting Pronouncements</vt:lpstr>
      <vt:lpstr>Report to the Board</vt:lpstr>
      <vt:lpstr>Report to the Board, Continued</vt:lpstr>
      <vt:lpstr>Report to the Board, Continued</vt:lpstr>
      <vt:lpstr>Management Letter Comments</vt:lpstr>
      <vt:lpstr>Conclusion/Questions?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Northpointe Council, Inc.</dc:title>
  <dc:creator>Brian Casilio</dc:creator>
  <cp:lastModifiedBy>John S Costilow</cp:lastModifiedBy>
  <cp:revision>51</cp:revision>
  <cp:lastPrinted>2022-11-14T18:46:39Z</cp:lastPrinted>
  <dcterms:created xsi:type="dcterms:W3CDTF">2020-06-30T14:54:02Z</dcterms:created>
  <dcterms:modified xsi:type="dcterms:W3CDTF">2022-12-14T19:24:15Z</dcterms:modified>
</cp:coreProperties>
</file>